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62" r:id="rId3"/>
    <p:sldId id="263" r:id="rId4"/>
    <p:sldId id="257" r:id="rId5"/>
    <p:sldId id="258" r:id="rId6"/>
    <p:sldId id="259" r:id="rId7"/>
    <p:sldId id="260" r:id="rId8"/>
    <p:sldId id="261" r:id="rId9"/>
    <p:sldId id="264" r:id="rId10"/>
    <p:sldId id="266" r:id="rId11"/>
    <p:sldId id="274" r:id="rId12"/>
    <p:sldId id="275" r:id="rId13"/>
    <p:sldId id="276" r:id="rId14"/>
    <p:sldId id="277" r:id="rId15"/>
    <p:sldId id="273" r:id="rId16"/>
    <p:sldId id="269" r:id="rId17"/>
    <p:sldId id="27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oke Matzen" initials="BM" lastIdx="1" clrIdx="0">
    <p:extLst>
      <p:ext uri="{19B8F6BF-5375-455C-9EA6-DF929625EA0E}">
        <p15:presenceInfo xmlns:p15="http://schemas.microsoft.com/office/powerpoint/2012/main" userId="6fd6c065b9f23f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649201-4D2F-4674-8F05-253C89C24EEF}" v="20" dt="2020-02-24T18:29:03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88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0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08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7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9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6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6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2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1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3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79554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1892C-CF75-AC4D-B38B-EF665892F9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Greater Cincinnati Hazmat Unit</a:t>
            </a:r>
          </a:p>
        </p:txBody>
      </p:sp>
    </p:spTree>
    <p:extLst>
      <p:ext uri="{BB962C8B-B14F-4D97-AF65-F5344CB8AC3E}">
        <p14:creationId xmlns:p14="http://schemas.microsoft.com/office/powerpoint/2010/main" val="56558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751F4-6B4A-3F41-9C85-D72E23389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chemicals are in the area? </a:t>
            </a:r>
          </a:p>
        </p:txBody>
      </p:sp>
    </p:spTree>
    <p:extLst>
      <p:ext uri="{BB962C8B-B14F-4D97-AF65-F5344CB8AC3E}">
        <p14:creationId xmlns:p14="http://schemas.microsoft.com/office/powerpoint/2010/main" val="100265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B2CA9B6-4696-4754-85E4-8CABC16C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A9A1B4E-BA04-49DB-A7FC-AAC824E9F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B81022-BC5D-4044-B798-FA0517B46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23277EE-B44B-4433-AC85-268C83D34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93633-2491-40F3-A8F8-3048B013B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600BF4-BBEF-41D0-AF2D-5FE8F1408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589120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1951AC-24C7-405B-BC90-BD85A3DF6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3972924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800"/>
              <a:t>The Gorilla Glue Company</a:t>
            </a:r>
          </a:p>
        </p:txBody>
      </p:sp>
      <p:pic>
        <p:nvPicPr>
          <p:cNvPr id="8" name="Picture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707D3833-2B00-4BB0-9515-27364D986D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9884"/>
          <a:stretch/>
        </p:blipFill>
        <p:spPr>
          <a:xfrm>
            <a:off x="6749807" y="227"/>
            <a:ext cx="4635113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E3FBB69-81FC-455A-9F72-076CADABD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47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B2CA9B6-4696-4754-85E4-8CABC16C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A9A1B4E-BA04-49DB-A7FC-AAC824E9F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B81022-BC5D-4044-B798-FA0517B46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23277EE-B44B-4433-AC85-268C83D34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93633-2491-40F3-A8F8-3048B013B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600BF4-BBEF-41D0-AF2D-5FE8F1408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589120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B9C154-3F4D-4FB2-8377-DE429ACE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3972924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800"/>
              <a:t>Cincinnati Steel Treating</a:t>
            </a:r>
          </a:p>
        </p:txBody>
      </p:sp>
      <p:pic>
        <p:nvPicPr>
          <p:cNvPr id="8" name="Picture Placeholder 7" descr="A picture containing road&#10;&#10;Description automatically generated">
            <a:extLst>
              <a:ext uri="{FF2B5EF4-FFF2-40B4-BE49-F238E27FC236}">
                <a16:creationId xmlns:a16="http://schemas.microsoft.com/office/drawing/2014/main" id="{F5617C19-DD2B-4043-BE96-A5A982E9CE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9884"/>
          <a:stretch/>
        </p:blipFill>
        <p:spPr>
          <a:xfrm>
            <a:off x="6749807" y="227"/>
            <a:ext cx="4635113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E3FBB69-81FC-455A-9F72-076CADABD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6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12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6" name="Rectangle 16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" name="Rectangle 18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Rectangle 20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" name="Rectangle 22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" name="TextBox 24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61" name="Rectangle 26">
            <a:extLst>
              <a:ext uri="{FF2B5EF4-FFF2-40B4-BE49-F238E27FC236}">
                <a16:creationId xmlns:a16="http://schemas.microsoft.com/office/drawing/2014/main" id="{662F7B5F-69B9-41D9-BD9A-2A7F1118B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28">
            <a:extLst>
              <a:ext uri="{FF2B5EF4-FFF2-40B4-BE49-F238E27FC236}">
                <a16:creationId xmlns:a16="http://schemas.microsoft.com/office/drawing/2014/main" id="{B484EE50-7D13-4A99-9152-609AE84AC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3" name="Picture 30">
            <a:extLst>
              <a:ext uri="{FF2B5EF4-FFF2-40B4-BE49-F238E27FC236}">
                <a16:creationId xmlns:a16="http://schemas.microsoft.com/office/drawing/2014/main" id="{8F607DBD-3FFF-424E-80D2-8061AC5FE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4" name="Rectangle 32">
            <a:extLst>
              <a:ext uri="{FF2B5EF4-FFF2-40B4-BE49-F238E27FC236}">
                <a16:creationId xmlns:a16="http://schemas.microsoft.com/office/drawing/2014/main" id="{0CA1AF17-15FE-4FB8-A4CB-942AC134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34">
            <a:extLst>
              <a:ext uri="{FF2B5EF4-FFF2-40B4-BE49-F238E27FC236}">
                <a16:creationId xmlns:a16="http://schemas.microsoft.com/office/drawing/2014/main" id="{D901EDCD-40E3-40D5-BCE4-803F7A4D6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36">
            <a:extLst>
              <a:ext uri="{FF2B5EF4-FFF2-40B4-BE49-F238E27FC236}">
                <a16:creationId xmlns:a16="http://schemas.microsoft.com/office/drawing/2014/main" id="{36E840EA-C6A5-48DA-A3B5-BE430C89C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72C394-81C6-42FC-A9ED-418156E3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2819723" cy="27824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600"/>
              <a:t>Keebler Company</a:t>
            </a:r>
          </a:p>
        </p:txBody>
      </p:sp>
      <p:pic>
        <p:nvPicPr>
          <p:cNvPr id="8" name="Picture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C6D1CFC7-248C-4AF3-BCDD-7490B7CF39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t="3210" r="1" b="18012"/>
          <a:stretch/>
        </p:blipFill>
        <p:spPr>
          <a:xfrm>
            <a:off x="5444747" y="647191"/>
            <a:ext cx="5297322" cy="5564284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67" name="Rectangle 38">
            <a:extLst>
              <a:ext uri="{FF2B5EF4-FFF2-40B4-BE49-F238E27FC236}">
                <a16:creationId xmlns:a16="http://schemas.microsoft.com/office/drawing/2014/main" id="{84AC7A41-04AF-4CF9-A478-43411F9B5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33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62F7B5F-69B9-41D9-BD9A-2A7F1118B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484EE50-7D13-4A99-9152-609AE84AC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F607DBD-3FFF-424E-80D2-8061AC5FE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CA1AF17-15FE-4FB8-A4CB-942AC134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01EDCD-40E3-40D5-BCE4-803F7A4D6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E840EA-C6A5-48DA-A3B5-BE430C89C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46FBBC-AEB6-4941-A070-A8952F74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2819723" cy="27824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600"/>
              <a:t>H. Hafner and Sons, Inc</a:t>
            </a:r>
          </a:p>
        </p:txBody>
      </p:sp>
      <p:pic>
        <p:nvPicPr>
          <p:cNvPr id="8" name="Picture Placeholder 7" descr="A picture containing road&#10;&#10;Description automatically generated">
            <a:extLst>
              <a:ext uri="{FF2B5EF4-FFF2-40B4-BE49-F238E27FC236}">
                <a16:creationId xmlns:a16="http://schemas.microsoft.com/office/drawing/2014/main" id="{4FDC17BD-9293-4C7E-998A-2A93F09A3A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t="2854" r="1" b="18368"/>
          <a:stretch/>
        </p:blipFill>
        <p:spPr>
          <a:xfrm>
            <a:off x="5444747" y="647191"/>
            <a:ext cx="5297322" cy="5564284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4AC7A41-04AF-4CF9-A478-43411F9B5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26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593C81-2BE3-6842-9B3C-C845DCCAD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Useful Tools </a:t>
            </a:r>
          </a:p>
        </p:txBody>
      </p:sp>
    </p:spTree>
    <p:extLst>
      <p:ext uri="{BB962C8B-B14F-4D97-AF65-F5344CB8AC3E}">
        <p14:creationId xmlns:p14="http://schemas.microsoft.com/office/powerpoint/2010/main" val="61793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B012D9-0B26-734E-B0E2-61EFD59F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Wiser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3536E12-B79F-E846-BCF8-096ABA1793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52366" y="2052638"/>
            <a:ext cx="2997993" cy="3997325"/>
          </a:xfr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FF9F0DA-CFB6-6349-9F43-808CB1D32D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14779" y="2052638"/>
            <a:ext cx="2997993" cy="3997325"/>
          </a:xfrm>
        </p:spPr>
      </p:pic>
    </p:spTree>
    <p:extLst>
      <p:ext uri="{BB962C8B-B14F-4D97-AF65-F5344CB8AC3E}">
        <p14:creationId xmlns:p14="http://schemas.microsoft.com/office/powerpoint/2010/main" val="2705432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57FB-8FA0-A84D-A815-0A885CBA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ERG </a:t>
            </a:r>
            <a:br>
              <a:rPr lang="en-US" dirty="0"/>
            </a:br>
            <a:r>
              <a:rPr lang="en-US" dirty="0"/>
              <a:t>Emergency Response Guidebook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94D4A53-2D97-A24B-A699-01D4A05587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11771" y="2052638"/>
            <a:ext cx="3079183" cy="3997325"/>
          </a:xfr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50C28E8-169F-CA41-B53B-DAA2177AF4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84918" y="2052638"/>
            <a:ext cx="3057714" cy="3997325"/>
          </a:xfrm>
        </p:spPr>
      </p:pic>
    </p:spTree>
    <p:extLst>
      <p:ext uri="{BB962C8B-B14F-4D97-AF65-F5344CB8AC3E}">
        <p14:creationId xmlns:p14="http://schemas.microsoft.com/office/powerpoint/2010/main" val="1908367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77A2-ADAA-D34A-8B12-7FD6219F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DF9DE-3AB7-3547-8EA4-1154F7E5B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1881 E Crescentville Road</a:t>
            </a:r>
          </a:p>
          <a:p>
            <a:r>
              <a:rPr lang="en-US" dirty="0"/>
              <a:t>Office 513-779-1200</a:t>
            </a:r>
          </a:p>
          <a:p>
            <a:r>
              <a:rPr lang="en-US" dirty="0"/>
              <a:t>Fax 513-779-0703</a:t>
            </a:r>
          </a:p>
          <a:p>
            <a:r>
              <a:rPr lang="en-US" dirty="0"/>
              <a:t>www.gchmu.org</a:t>
            </a:r>
          </a:p>
          <a:p>
            <a:endParaRPr lang="en-US" dirty="0"/>
          </a:p>
          <a:p>
            <a:r>
              <a:rPr lang="en-US" dirty="0"/>
              <a:t>Brooke Matzen – Office Administrator</a:t>
            </a:r>
          </a:p>
          <a:p>
            <a:r>
              <a:rPr lang="en-US" dirty="0" err="1"/>
              <a:t>Brmatzen@gmail.com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204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D8D8D-E93B-2D4E-8350-3937070F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6A4AE-81E9-D846-AB64-67BC3C2C3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governed by a Board of Trustees representing the fire service, the public, local government, and </a:t>
            </a:r>
            <a:r>
              <a:rPr lang="en-US" dirty="0" err="1"/>
              <a:t>tri</a:t>
            </a:r>
            <a:r>
              <a:rPr lang="en-US" dirty="0"/>
              <a:t> state businesses. Members are from the fire service, public service organizations and are industrial/government technical personnel. </a:t>
            </a:r>
          </a:p>
          <a:p>
            <a:endParaRPr lang="en-US" dirty="0"/>
          </a:p>
          <a:p>
            <a:r>
              <a:rPr lang="en-US" dirty="0"/>
              <a:t>The Unit is a verified Type 1 Hazmat response team as defined by the State of Ohio Hazmat Technical Advisory Guidelines. This is the highest level of typing for a Hazmat team in the State of Ohio.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48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3863-EA7B-BD48-9390-0BBDA8348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47A12-7770-5643-ACD3-A7855DD3E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GCHMU has 3 part time Duty Officers </a:t>
            </a:r>
          </a:p>
          <a:p>
            <a:r>
              <a:rPr lang="en-US" sz="2100" dirty="0"/>
              <a:t>1 Office Administrator </a:t>
            </a:r>
          </a:p>
          <a:p>
            <a:r>
              <a:rPr lang="en-US" sz="2100" dirty="0"/>
              <a:t>Membership is comprised of Technicians, Specialists, and Operations personnel</a:t>
            </a:r>
          </a:p>
        </p:txBody>
      </p:sp>
    </p:spTree>
    <p:extLst>
      <p:ext uri="{BB962C8B-B14F-4D97-AF65-F5344CB8AC3E}">
        <p14:creationId xmlns:p14="http://schemas.microsoft.com/office/powerpoint/2010/main" val="1506252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A5B96-3895-D944-A139-AC03AB36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/>
              <a:t>Response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213C0-1474-1A46-A9DA-78F14574B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2500" dirty="0"/>
              <a:t>Administrative Consultation</a:t>
            </a:r>
          </a:p>
          <a:p>
            <a:r>
              <a:rPr lang="en-US" sz="2500" dirty="0"/>
              <a:t>Administrative Response</a:t>
            </a:r>
          </a:p>
          <a:p>
            <a:r>
              <a:rPr lang="en-US" sz="2500" dirty="0"/>
              <a:t>Full Team Response </a:t>
            </a:r>
          </a:p>
        </p:txBody>
      </p:sp>
    </p:spTree>
    <p:extLst>
      <p:ext uri="{BB962C8B-B14F-4D97-AF65-F5344CB8AC3E}">
        <p14:creationId xmlns:p14="http://schemas.microsoft.com/office/powerpoint/2010/main" val="1177946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1F236D-0889-B141-9BD1-A9924437B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022548"/>
            <a:ext cx="7958331" cy="1308063"/>
          </a:xfrm>
        </p:spPr>
        <p:txBody>
          <a:bodyPr anchor="b">
            <a:normAutofit/>
          </a:bodyPr>
          <a:lstStyle/>
          <a:p>
            <a:pPr algn="l"/>
            <a:r>
              <a:rPr lang="en-US" sz="4400">
                <a:solidFill>
                  <a:srgbClr val="1F2D29"/>
                </a:solidFill>
              </a:rPr>
              <a:t>Administrative Consultation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87D97-9EEA-FC4F-BA97-1049EFDBB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933" y="2641604"/>
            <a:ext cx="7621606" cy="3443107"/>
          </a:xfrm>
        </p:spPr>
        <p:txBody>
          <a:bodyPr anchor="t">
            <a:normAutofit/>
          </a:bodyPr>
          <a:lstStyle/>
          <a:p>
            <a:r>
              <a:rPr lang="en-US" sz="1900" dirty="0">
                <a:solidFill>
                  <a:srgbClr val="1F2D29"/>
                </a:solidFill>
              </a:rPr>
              <a:t>The on call duty officer will call the incident commander at the number given to the communications center upon receipt of call.</a:t>
            </a:r>
          </a:p>
          <a:p>
            <a:r>
              <a:rPr lang="en-US" sz="1900" dirty="0">
                <a:solidFill>
                  <a:srgbClr val="1F2D29"/>
                </a:solidFill>
              </a:rPr>
              <a:t> *Be sure to give a good call back number *</a:t>
            </a:r>
          </a:p>
          <a:p>
            <a:r>
              <a:rPr lang="en-US" sz="1900" dirty="0">
                <a:solidFill>
                  <a:srgbClr val="1F2D29"/>
                </a:solidFill>
              </a:rPr>
              <a:t>The duty officer will provide information such as if a clean up contractor is needed, advice on clean up, reassurance on what your doing, contact with a chemist or EPA on scene coordinator. </a:t>
            </a:r>
          </a:p>
        </p:txBody>
      </p:sp>
    </p:spTree>
    <p:extLst>
      <p:ext uri="{BB962C8B-B14F-4D97-AF65-F5344CB8AC3E}">
        <p14:creationId xmlns:p14="http://schemas.microsoft.com/office/powerpoint/2010/main" val="2471866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Oval 11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13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89A9CB-8C88-B64D-A398-9A9CAC6BF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022548"/>
            <a:ext cx="7958331" cy="1308063"/>
          </a:xfrm>
        </p:spPr>
        <p:txBody>
          <a:bodyPr anchor="b">
            <a:normAutofit/>
          </a:bodyPr>
          <a:lstStyle/>
          <a:p>
            <a:pPr algn="l"/>
            <a:r>
              <a:rPr lang="en-US" sz="4400">
                <a:solidFill>
                  <a:srgbClr val="1F2D29"/>
                </a:solidFill>
              </a:rPr>
              <a:t>Administrative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37ECC-7FBE-6C44-A715-F8A12FFE5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933" y="2641604"/>
            <a:ext cx="7621606" cy="3443107"/>
          </a:xfrm>
        </p:spPr>
        <p:txBody>
          <a:bodyPr anchor="t">
            <a:normAutofit/>
          </a:bodyPr>
          <a:lstStyle/>
          <a:p>
            <a:r>
              <a:rPr lang="en-US" sz="1900" dirty="0">
                <a:solidFill>
                  <a:srgbClr val="1F2D29"/>
                </a:solidFill>
              </a:rPr>
              <a:t>A duty officer responds to the scene and provides expertise in mitigation. A chemist or other specialty personnel may be called upon. </a:t>
            </a:r>
          </a:p>
        </p:txBody>
      </p:sp>
    </p:spTree>
    <p:extLst>
      <p:ext uri="{BB962C8B-B14F-4D97-AF65-F5344CB8AC3E}">
        <p14:creationId xmlns:p14="http://schemas.microsoft.com/office/powerpoint/2010/main" val="2275089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60212-82C8-AB46-BC41-4B26CE92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022548"/>
            <a:ext cx="7958331" cy="1308063"/>
          </a:xfrm>
        </p:spPr>
        <p:txBody>
          <a:bodyPr anchor="b">
            <a:normAutofit/>
          </a:bodyPr>
          <a:lstStyle/>
          <a:p>
            <a:pPr algn="l"/>
            <a:r>
              <a:rPr lang="en-US" sz="4400">
                <a:solidFill>
                  <a:srgbClr val="1F2D29"/>
                </a:solidFill>
              </a:rPr>
              <a:t>Full Team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0689E-9ACF-AC4F-8C77-1D71C6670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933" y="2641604"/>
            <a:ext cx="7621606" cy="3443107"/>
          </a:xfrm>
        </p:spPr>
        <p:txBody>
          <a:bodyPr anchor="t">
            <a:normAutofit/>
          </a:bodyPr>
          <a:lstStyle/>
          <a:p>
            <a:r>
              <a:rPr lang="en-US" sz="1900" dirty="0">
                <a:solidFill>
                  <a:srgbClr val="1F2D29"/>
                </a:solidFill>
              </a:rPr>
              <a:t>A response that includes a duty officer, chemists, technicians and apparatus. </a:t>
            </a:r>
          </a:p>
        </p:txBody>
      </p:sp>
    </p:spTree>
    <p:extLst>
      <p:ext uri="{BB962C8B-B14F-4D97-AF65-F5344CB8AC3E}">
        <p14:creationId xmlns:p14="http://schemas.microsoft.com/office/powerpoint/2010/main" val="2861606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" y="-5487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7960" y="764389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B6067-6BD0-864F-91E9-B2B97BF3E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530542"/>
          </a:xfrm>
        </p:spPr>
        <p:txBody>
          <a:bodyPr>
            <a:normAutofit/>
          </a:bodyPr>
          <a:lstStyle/>
          <a:p>
            <a:pPr algn="l"/>
            <a:r>
              <a:rPr lang="en-US" sz="4800"/>
              <a:t>Dispatch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ECB58-107F-8A4E-A052-1F7173285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874" y="2662280"/>
            <a:ext cx="8207265" cy="3387664"/>
          </a:xfrm>
        </p:spPr>
        <p:txBody>
          <a:bodyPr anchor="t">
            <a:normAutofit/>
          </a:bodyPr>
          <a:lstStyle/>
          <a:p>
            <a:r>
              <a:rPr lang="en-US" dirty="0"/>
              <a:t>The unit is dispatched through Hamilton County Communications Center 513-825-2280</a:t>
            </a:r>
          </a:p>
          <a:p>
            <a:r>
              <a:rPr lang="en-US" dirty="0"/>
              <a:t>The Unit must be requested by the Police/Fire Department Incident Commander </a:t>
            </a:r>
          </a:p>
        </p:txBody>
      </p:sp>
    </p:spTree>
    <p:extLst>
      <p:ext uri="{BB962C8B-B14F-4D97-AF65-F5344CB8AC3E}">
        <p14:creationId xmlns:p14="http://schemas.microsoft.com/office/powerpoint/2010/main" val="1894446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73BFE-02B2-7741-9B34-814E23DF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What we need from the requesting agency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32471-3D40-E34F-B914-94D325710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dirty="0"/>
              <a:t>A staging location for our personnel to meet and set up</a:t>
            </a:r>
          </a:p>
          <a:p>
            <a:r>
              <a:rPr lang="en-US" dirty="0"/>
              <a:t>A fire ground we can talk to units on while </a:t>
            </a:r>
            <a:r>
              <a:rPr lang="en-US" dirty="0" err="1"/>
              <a:t>enroute</a:t>
            </a:r>
            <a:r>
              <a:rPr lang="en-US" dirty="0"/>
              <a:t> </a:t>
            </a:r>
          </a:p>
          <a:p>
            <a:r>
              <a:rPr lang="en-US" dirty="0"/>
              <a:t>Assistance with setting up Decon line upon arrival on scene </a:t>
            </a:r>
          </a:p>
          <a:p>
            <a:r>
              <a:rPr lang="en-US" dirty="0"/>
              <a:t>Any information pertaining to release- placard, color, plume, smells etc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9795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371</Words>
  <Application>Microsoft Office PowerPoint</Application>
  <PresentationFormat>Widescreen</PresentationFormat>
  <Paragraphs>49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MS Shell Dlg 2</vt:lpstr>
      <vt:lpstr>Wingdings</vt:lpstr>
      <vt:lpstr>Wingdings 3</vt:lpstr>
      <vt:lpstr>Madison</vt:lpstr>
      <vt:lpstr>Greater Cincinnati Hazmat Unit</vt:lpstr>
      <vt:lpstr>About us</vt:lpstr>
      <vt:lpstr>Operations</vt:lpstr>
      <vt:lpstr>Response Services</vt:lpstr>
      <vt:lpstr>Administrative Consultation</vt:lpstr>
      <vt:lpstr>Administrative Response</vt:lpstr>
      <vt:lpstr>Full Team Response</vt:lpstr>
      <vt:lpstr>Dispatch</vt:lpstr>
      <vt:lpstr>What we need from the requesting agency</vt:lpstr>
      <vt:lpstr>What chemicals are in the area? </vt:lpstr>
      <vt:lpstr>The Gorilla Glue Company</vt:lpstr>
      <vt:lpstr>Cincinnati Steel Treating</vt:lpstr>
      <vt:lpstr>Keebler Company</vt:lpstr>
      <vt:lpstr>H. Hafner and Sons, Inc</vt:lpstr>
      <vt:lpstr>Useful Tools </vt:lpstr>
      <vt:lpstr>Wiser</vt:lpstr>
      <vt:lpstr>ERG  Emergency Response Guidebook</vt:lpstr>
      <vt:lpstr>Contact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Greater Cincinnati Hazmat Unit</dc:title>
  <dc:creator>Brooke Matzen</dc:creator>
  <cp:lastModifiedBy>Brooke Matzen</cp:lastModifiedBy>
  <cp:revision>1</cp:revision>
  <dcterms:created xsi:type="dcterms:W3CDTF">2020-02-24T18:28:18Z</dcterms:created>
  <dcterms:modified xsi:type="dcterms:W3CDTF">2020-02-24T18:41:34Z</dcterms:modified>
</cp:coreProperties>
</file>