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330" r:id="rId6"/>
    <p:sldId id="257" r:id="rId7"/>
    <p:sldId id="305" r:id="rId8"/>
    <p:sldId id="335" r:id="rId9"/>
    <p:sldId id="338" r:id="rId10"/>
    <p:sldId id="339" r:id="rId11"/>
    <p:sldId id="34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3725" autoAdjust="0"/>
  </p:normalViewPr>
  <p:slideViewPr>
    <p:cSldViewPr snapToGrid="0">
      <p:cViewPr varScale="1">
        <p:scale>
          <a:sx n="72" d="100"/>
          <a:sy n="72" d="100"/>
        </p:scale>
        <p:origin x="80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8/31/2023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Hazmat Typing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/>
          <a:lstStyle/>
          <a:p>
            <a:r>
              <a:rPr lang="en-US" dirty="0"/>
              <a:t>Type 1 </a:t>
            </a:r>
          </a:p>
          <a:p>
            <a:r>
              <a:rPr lang="en-US" dirty="0"/>
              <a:t>Required Equipment List Inventory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ame 22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49352-2AB0-4ADD-96B9-AB0FAECB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Ohio Hazardous Materials and WMD – Technical Advisory Committee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AA98-AED4-4FAD-999C-98B64BB9D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 sz="1700">
                <a:solidFill>
                  <a:schemeClr val="tx2">
                    <a:alpha val="60000"/>
                  </a:schemeClr>
                </a:solidFill>
              </a:rPr>
              <a:t>Every two years the verified hazmat teams must undergo a reverification visit to ensure they are maintaining equipment and completing their trainings as per the OG TAC guidelines. 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sz="1700">
                <a:solidFill>
                  <a:schemeClr val="tx2">
                    <a:alpha val="60000"/>
                  </a:schemeClr>
                </a:solidFill>
              </a:rPr>
              <a:t>This year we are making this a joint effort and asking membership for their assistance in making this happen. Each table number will have an assigned list of equipment they must identify on the designated vehicle. </a:t>
            </a:r>
          </a:p>
        </p:txBody>
      </p:sp>
      <p:pic>
        <p:nvPicPr>
          <p:cNvPr id="10" name="Picture Placeholder 9" descr="Image of colorful triangular shapes">
            <a:extLst>
              <a:ext uri="{FF2B5EF4-FFF2-40B4-BE49-F238E27FC236}">
                <a16:creationId xmlns:a16="http://schemas.microsoft.com/office/drawing/2014/main" id="{96812000-377B-4B9A-A2C2-AFDD83B7A3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screen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30893" y="2165658"/>
            <a:ext cx="5022907" cy="2498896"/>
          </a:xfrm>
          <a:prstGeom prst="rect">
            <a:avLst/>
          </a:prstGeom>
        </p:spPr>
      </p:pic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CCCE07D-3B17-42EC-AE9C-222D1314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ame 51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57686-487A-4245-814E-58B1C25C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914937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566BB-9632-4FD7-9FFC-FD3C43D3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5914938" cy="29860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Identify the required number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Mark Yes or No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In Notes- write the instrument that fulfills the request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Mark the location – cabinet, shelf etc</a:t>
            </a:r>
          </a:p>
          <a:p>
            <a:pPr indent="-228600">
              <a:buFont typeface="Wingdings" panose="05000000000000000000" pitchFamily="2" charset="2"/>
              <a:buChar char="§"/>
            </a:pPr>
            <a:endParaRPr lang="en-US" sz="180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10" name="Picture Placeholder 9" descr="A close-up of a document&#10;&#10;Description automatically generated">
            <a:extLst>
              <a:ext uri="{FF2B5EF4-FFF2-40B4-BE49-F238E27FC236}">
                <a16:creationId xmlns:a16="http://schemas.microsoft.com/office/drawing/2014/main" id="{D2BEE3A8-6DDE-30BE-3B59-36598242998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alphaModFix amt="80000"/>
          </a:blip>
          <a:srcRect t="2824" r="-2" b="-2"/>
          <a:stretch/>
        </p:blipFill>
        <p:spPr>
          <a:xfrm>
            <a:off x="7236476" y="1"/>
            <a:ext cx="4952475" cy="3428999"/>
          </a:xfrm>
          <a:prstGeom prst="rect">
            <a:avLst/>
          </a:prstGeom>
        </p:spPr>
      </p:pic>
      <p:pic>
        <p:nvPicPr>
          <p:cNvPr id="30" name="Picture Placeholder 29" descr="A chart with different types of type of type of cabinets&#10;&#10;Description automatically generated with medium confidence">
            <a:extLst>
              <a:ext uri="{FF2B5EF4-FFF2-40B4-BE49-F238E27FC236}">
                <a16:creationId xmlns:a16="http://schemas.microsoft.com/office/drawing/2014/main" id="{A9430471-0169-7F50-58B4-780559E50F3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alphaModFix amt="80000"/>
          </a:blip>
          <a:srcRect t="6322" r="3" b="10379"/>
          <a:stretch/>
        </p:blipFill>
        <p:spPr>
          <a:xfrm>
            <a:off x="7236475" y="3429000"/>
            <a:ext cx="4952475" cy="3428999"/>
          </a:xfrm>
          <a:prstGeom prst="rect">
            <a:avLst/>
          </a:prstGeom>
        </p:spPr>
      </p:pic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1898C30-E58E-4EC9-8A27-DF1822A9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4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8E50F-247A-4628-90BB-62A60E396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/>
          <a:p>
            <a:r>
              <a:rPr lang="en-US" dirty="0"/>
              <a:t>Step 1: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A8BE8-DC21-47DE-B6F3-7DC95B43C5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968487"/>
            <a:ext cx="5322888" cy="3083063"/>
          </a:xfrm>
        </p:spPr>
        <p:txBody>
          <a:bodyPr>
            <a:normAutofit/>
          </a:bodyPr>
          <a:lstStyle/>
          <a:p>
            <a:r>
              <a:rPr lang="en-US" dirty="0"/>
              <a:t>Look under Type 1 and identify the required number needed for each item. Additionally, more information may be found under requirement. </a:t>
            </a:r>
          </a:p>
          <a:p>
            <a:r>
              <a:rPr lang="en-US" dirty="0"/>
              <a:t>R – can be any amount 1+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687E73C4-ED52-B802-7B33-B7E5A13C6D5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7053" r="17053"/>
          <a:stretch/>
        </p:blipFill>
        <p:spPr>
          <a:xfrm>
            <a:off x="6461693" y="1149858"/>
            <a:ext cx="4581144" cy="2450592"/>
          </a:xfr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89B46E4E-976C-F942-46B5-54F7F7820F79}"/>
              </a:ext>
            </a:extLst>
          </p:cNvPr>
          <p:cNvSpPr/>
          <p:nvPr/>
        </p:nvSpPr>
        <p:spPr>
          <a:xfrm>
            <a:off x="10416210" y="94834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55C4D5-16AE-0F4D-AF4A-810DE2175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670" y="3801966"/>
            <a:ext cx="2462212" cy="2476499"/>
          </a:xfrm>
          <a:prstGeom prst="rect">
            <a:avLst/>
          </a:prstGeom>
        </p:spPr>
      </p:pic>
      <p:sp>
        <p:nvSpPr>
          <p:cNvPr id="15" name="Arrow: Left 14">
            <a:extLst>
              <a:ext uri="{FF2B5EF4-FFF2-40B4-BE49-F238E27FC236}">
                <a16:creationId xmlns:a16="http://schemas.microsoft.com/office/drawing/2014/main" id="{5637BDD6-0AA5-68E2-414E-0F7E1A286111}"/>
              </a:ext>
            </a:extLst>
          </p:cNvPr>
          <p:cNvSpPr/>
          <p:nvPr/>
        </p:nvSpPr>
        <p:spPr>
          <a:xfrm>
            <a:off x="8929273" y="479789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68A533E-9775-8CD0-ABD5-6BA7E093CEB9}"/>
              </a:ext>
            </a:extLst>
          </p:cNvPr>
          <p:cNvSpPr/>
          <p:nvPr/>
        </p:nvSpPr>
        <p:spPr>
          <a:xfrm>
            <a:off x="6384434" y="4797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ame 42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2DB3B99A-1BFE-45FD-89BB-94C4EC58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4437"/>
            <a:ext cx="5257800" cy="2248253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7381521-5602-B4BC-B0A3-D33A5ABFD1D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</a:blip>
          <a:stretch>
            <a:fillRect/>
          </a:stretch>
        </p:blipFill>
        <p:spPr>
          <a:xfrm>
            <a:off x="478172" y="444617"/>
            <a:ext cx="11157358" cy="2119897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D0082-0478-4749-89B1-BE87392F4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2210" y="3429001"/>
            <a:ext cx="10081590" cy="2753690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pPr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2">
                    <a:alpha val="60000"/>
                  </a:schemeClr>
                </a:solidFill>
              </a:rPr>
              <a:t>From there, you will mark, yes or no. </a:t>
            </a:r>
          </a:p>
          <a:p>
            <a:pPr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2">
                    <a:alpha val="60000"/>
                  </a:schemeClr>
                </a:solidFill>
              </a:rPr>
              <a:t>If yes, please note the instrument name (if applicable), the sizing (if applicable), the software (if applicable), or the true quantity inventoried.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100" dirty="0">
                <a:solidFill>
                  <a:schemeClr val="tx2">
                    <a:alpha val="60000"/>
                  </a:schemeClr>
                </a:solidFill>
              </a:rPr>
              <a:t>If there is a requirement of 5, and we carry 10, please note we have 10. </a:t>
            </a:r>
          </a:p>
          <a:p>
            <a:pPr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2">
                    <a:alpha val="60000"/>
                  </a:schemeClr>
                </a:solidFill>
              </a:rPr>
              <a:t>If no, please write in the notes section the deficiency</a:t>
            </a:r>
          </a:p>
          <a:p>
            <a:pPr indent="-2286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500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B554B-73A5-4106-A48D-001C726C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2">
                    <a:alpha val="60000"/>
                  </a:schemeClr>
                </a:solidFill>
              </a:rPr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64640-8ACA-4AEB-B9BF-A79783A1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E7A03-635E-4F0D-9A7F-96B13283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>
                <a:solidFill>
                  <a:schemeClr val="tx2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6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3182-22EB-43CF-838B-D3595509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Where do I find things:</a:t>
            </a:r>
            <a:br>
              <a:rPr lang="en-US" dirty="0"/>
            </a:br>
            <a:r>
              <a:rPr lang="en-US" sz="3600" dirty="0"/>
              <a:t>Only inventory from these vehicles!!!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BF983-B96B-4610-9F94-9B626A8D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67946-87E4-4FCD-85C7-87A978DD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BD4D7-D985-4FC0-B4DA-EFF28F39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2816B-65F1-DFE6-D021-A10DF736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ARU</a:t>
            </a:r>
          </a:p>
          <a:p>
            <a:r>
              <a:rPr lang="en-US" dirty="0"/>
              <a:t>HM 300 Trailer </a:t>
            </a:r>
          </a:p>
          <a:p>
            <a:r>
              <a:rPr lang="en-US" dirty="0"/>
              <a:t>HM 300 Truck- EXTENDO BED</a:t>
            </a:r>
          </a:p>
          <a:p>
            <a:r>
              <a:rPr lang="en-US" dirty="0"/>
              <a:t>ABS Trailer (absorbent)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ame 32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D5648-EC4F-4D61-9453-4E038C03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Questions?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00DBE3-5BC9-B754-767E-081B5493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If you are unsure if something meets the requirement, please highlight the line item and I will review it. </a:t>
            </a:r>
          </a:p>
          <a:p>
            <a:endParaRPr lang="en-US" sz="180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10" name="Picture 9" descr="Question mark on green pastel background">
            <a:extLst>
              <a:ext uri="{FF2B5EF4-FFF2-40B4-BE49-F238E27FC236}">
                <a16:creationId xmlns:a16="http://schemas.microsoft.com/office/drawing/2014/main" id="{07BE1E41-8ED4-05B2-8CCE-58B359A894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99" r="1" b="1"/>
          <a:stretch/>
        </p:blipFill>
        <p:spPr>
          <a:xfrm>
            <a:off x="6096000" y="488577"/>
            <a:ext cx="5606425" cy="588084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A18D9-DF9D-45C8-A71D-661F2BD2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9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ame 61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8" name="Picture 57" descr="A colorful dots i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67EFB6CA-9538-D7A1-0944-0AA2EF78F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15" b="12685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F1195305-FB27-4331-8243-C4D3338DC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191B0-6EB1-465F-8485-17B0C7B5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410" y="728905"/>
            <a:ext cx="4567990" cy="3184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Thank you for all your help!!!</a:t>
            </a: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E7A32522-24F0-40A6-92CF-E4C87EBE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E5D12020-B189-4032-A749-FA4A2661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{846A3AFC-5765-479F-B35F-D06DF612B41D}tf00537603_win32</Template>
  <TotalTime>56</TotalTime>
  <Words>294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Sabon Next LT</vt:lpstr>
      <vt:lpstr>Wingdings</vt:lpstr>
      <vt:lpstr>LuminousVTI</vt:lpstr>
      <vt:lpstr>Hazmat Typing </vt:lpstr>
      <vt:lpstr>Ohio Hazardous Materials and WMD – Technical Advisory Committee </vt:lpstr>
      <vt:lpstr>Agenda</vt:lpstr>
      <vt:lpstr>Step 1: </vt:lpstr>
      <vt:lpstr> </vt:lpstr>
      <vt:lpstr>Where do I find things: Only inventory from these vehicles!!!</vt:lpstr>
      <vt:lpstr>Questions?</vt:lpstr>
      <vt:lpstr>Thank you for all your help!!!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Hazmat Typing</dc:title>
  <dc:creator>Brooke Matzen</dc:creator>
  <cp:lastModifiedBy>Brooke Matzen</cp:lastModifiedBy>
  <cp:revision>1</cp:revision>
  <dcterms:created xsi:type="dcterms:W3CDTF">2023-08-31T17:16:52Z</dcterms:created>
  <dcterms:modified xsi:type="dcterms:W3CDTF">2023-08-31T18:12:58Z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