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sldIdLst>
    <p:sldId id="256" r:id="rId2"/>
    <p:sldId id="262" r:id="rId3"/>
    <p:sldId id="263" r:id="rId4"/>
    <p:sldId id="257" r:id="rId5"/>
    <p:sldId id="258" r:id="rId6"/>
    <p:sldId id="259" r:id="rId7"/>
    <p:sldId id="260" r:id="rId8"/>
    <p:sldId id="261" r:id="rId9"/>
    <p:sldId id="264" r:id="rId10"/>
    <p:sldId id="318" r:id="rId11"/>
    <p:sldId id="283" r:id="rId12"/>
    <p:sldId id="281" r:id="rId13"/>
    <p:sldId id="282" r:id="rId14"/>
    <p:sldId id="316" r:id="rId15"/>
    <p:sldId id="317" r:id="rId16"/>
    <p:sldId id="285" r:id="rId17"/>
    <p:sldId id="284" r:id="rId18"/>
    <p:sldId id="266" r:id="rId19"/>
    <p:sldId id="274" r:id="rId20"/>
    <p:sldId id="275" r:id="rId21"/>
    <p:sldId id="324" r:id="rId22"/>
    <p:sldId id="325" r:id="rId23"/>
    <p:sldId id="276" r:id="rId24"/>
    <p:sldId id="322" r:id="rId25"/>
    <p:sldId id="319" r:id="rId26"/>
    <p:sldId id="320" r:id="rId27"/>
    <p:sldId id="273" r:id="rId28"/>
    <p:sldId id="270" r:id="rId29"/>
    <p:sldId id="280" r:id="rId30"/>
    <p:sldId id="278" r:id="rId31"/>
    <p:sldId id="279" r:id="rId32"/>
    <p:sldId id="272" r:id="rId3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oke Matzen" initials="BM" lastIdx="1" clrIdx="0">
    <p:extLst>
      <p:ext uri="{19B8F6BF-5375-455C-9EA6-DF929625EA0E}">
        <p15:presenceInfo xmlns:p15="http://schemas.microsoft.com/office/powerpoint/2012/main" userId="6fd6c065b9f23f4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oke Matzen" userId="6fd6c065b9f23f44" providerId="LiveId" clId="{35B4D900-1077-4773-9C30-579BCCA64379}"/>
    <pc:docChg chg="delSld modSld sldOrd">
      <pc:chgData name="Brooke Matzen" userId="6fd6c065b9f23f44" providerId="LiveId" clId="{35B4D900-1077-4773-9C30-579BCCA64379}" dt="2023-07-14T13:56:31.710" v="2"/>
      <pc:docMkLst>
        <pc:docMk/>
      </pc:docMkLst>
      <pc:sldChg chg="ord">
        <pc:chgData name="Brooke Matzen" userId="6fd6c065b9f23f44" providerId="LiveId" clId="{35B4D900-1077-4773-9C30-579BCCA64379}" dt="2023-07-14T13:56:31.710" v="2"/>
        <pc:sldMkLst>
          <pc:docMk/>
          <pc:sldMk cId="1380101080" sldId="322"/>
        </pc:sldMkLst>
      </pc:sldChg>
      <pc:sldChg chg="del">
        <pc:chgData name="Brooke Matzen" userId="6fd6c065b9f23f44" providerId="LiveId" clId="{35B4D900-1077-4773-9C30-579BCCA64379}" dt="2023-07-14T13:56:08.058" v="0" actId="47"/>
        <pc:sldMkLst>
          <pc:docMk/>
          <pc:sldMk cId="2261276992" sldId="323"/>
        </pc:sldMkLst>
      </pc:sldChg>
    </pc:docChg>
  </pc:docChgLst>
</pc:chgInfo>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B6B4FF-A548-40A0-B0D7-4F000AC40D8D}" type="doc">
      <dgm:prSet loTypeId="urn:microsoft.com/office/officeart/2005/8/layout/hierarchy1" loCatId="hierarchy" qsTypeId="urn:microsoft.com/office/officeart/2005/8/quickstyle/simple4" qsCatId="simple" csTypeId="urn:microsoft.com/office/officeart/2005/8/colors/accent5_2" csCatId="accent5"/>
      <dgm:spPr/>
      <dgm:t>
        <a:bodyPr/>
        <a:lstStyle/>
        <a:p>
          <a:endParaRPr lang="en-US"/>
        </a:p>
      </dgm:t>
    </dgm:pt>
    <dgm:pt modelId="{98623DD5-21B5-44F0-9F6B-74DD364CB1C2}">
      <dgm:prSet/>
      <dgm:spPr/>
      <dgm:t>
        <a:bodyPr/>
        <a:lstStyle/>
        <a:p>
          <a:r>
            <a:rPr lang="en-US"/>
            <a:t>We are governed by a Board of Trustees representing the fire service, the public, local government, and tri state businesses. Members are from the fire service, public service organizations and are industrial/government technical personnel. </a:t>
          </a:r>
        </a:p>
      </dgm:t>
    </dgm:pt>
    <dgm:pt modelId="{D1ED2DD7-0502-42E1-89E8-C6037B8DA18A}" type="parTrans" cxnId="{DD513EB3-0C6B-4F65-964D-3F3F1D48F498}">
      <dgm:prSet/>
      <dgm:spPr/>
      <dgm:t>
        <a:bodyPr/>
        <a:lstStyle/>
        <a:p>
          <a:endParaRPr lang="en-US"/>
        </a:p>
      </dgm:t>
    </dgm:pt>
    <dgm:pt modelId="{BB338922-6028-42D4-A437-6EBEA50C2AB9}" type="sibTrans" cxnId="{DD513EB3-0C6B-4F65-964D-3F3F1D48F498}">
      <dgm:prSet/>
      <dgm:spPr/>
      <dgm:t>
        <a:bodyPr/>
        <a:lstStyle/>
        <a:p>
          <a:endParaRPr lang="en-US"/>
        </a:p>
      </dgm:t>
    </dgm:pt>
    <dgm:pt modelId="{AFA50F67-D326-4983-BC1E-19BDB6ACCE02}">
      <dgm:prSet/>
      <dgm:spPr/>
      <dgm:t>
        <a:bodyPr/>
        <a:lstStyle/>
        <a:p>
          <a:r>
            <a:rPr lang="en-US"/>
            <a:t>The Unit is a verified Type 1 Hazmat response team as defined by the State of Ohio Hazmat Technical Advisory Guidelines. This is the highest level of typing for a Hazmat team in the State of Ohio. </a:t>
          </a:r>
        </a:p>
      </dgm:t>
    </dgm:pt>
    <dgm:pt modelId="{94A0EAB8-B363-4E11-B119-3615857F2D23}" type="parTrans" cxnId="{51F84843-F202-49CD-8F0C-98345E387DC2}">
      <dgm:prSet/>
      <dgm:spPr/>
      <dgm:t>
        <a:bodyPr/>
        <a:lstStyle/>
        <a:p>
          <a:endParaRPr lang="en-US"/>
        </a:p>
      </dgm:t>
    </dgm:pt>
    <dgm:pt modelId="{47AEBA3A-14FE-4FC4-9694-A917D5BAF9EB}" type="sibTrans" cxnId="{51F84843-F202-49CD-8F0C-98345E387DC2}">
      <dgm:prSet/>
      <dgm:spPr/>
      <dgm:t>
        <a:bodyPr/>
        <a:lstStyle/>
        <a:p>
          <a:endParaRPr lang="en-US"/>
        </a:p>
      </dgm:t>
    </dgm:pt>
    <dgm:pt modelId="{58F0EB8B-20DC-4C68-B45D-600029017FA2}" type="pres">
      <dgm:prSet presAssocID="{1CB6B4FF-A548-40A0-B0D7-4F000AC40D8D}" presName="hierChild1" presStyleCnt="0">
        <dgm:presLayoutVars>
          <dgm:chPref val="1"/>
          <dgm:dir/>
          <dgm:animOne val="branch"/>
          <dgm:animLvl val="lvl"/>
          <dgm:resizeHandles/>
        </dgm:presLayoutVars>
      </dgm:prSet>
      <dgm:spPr/>
    </dgm:pt>
    <dgm:pt modelId="{14AA1262-635B-4690-8D87-D600B8D03E0C}" type="pres">
      <dgm:prSet presAssocID="{98623DD5-21B5-44F0-9F6B-74DD364CB1C2}" presName="hierRoot1" presStyleCnt="0"/>
      <dgm:spPr/>
    </dgm:pt>
    <dgm:pt modelId="{882B51B6-7C88-42C9-86FC-D7C3DE02D2BA}" type="pres">
      <dgm:prSet presAssocID="{98623DD5-21B5-44F0-9F6B-74DD364CB1C2}" presName="composite" presStyleCnt="0"/>
      <dgm:spPr/>
    </dgm:pt>
    <dgm:pt modelId="{00D22A67-BA07-4D67-B4B8-581A076D170C}" type="pres">
      <dgm:prSet presAssocID="{98623DD5-21B5-44F0-9F6B-74DD364CB1C2}" presName="background" presStyleLbl="node0" presStyleIdx="0" presStyleCnt="2"/>
      <dgm:spPr/>
    </dgm:pt>
    <dgm:pt modelId="{7455F21E-C4F6-4705-8658-F97EC976D53D}" type="pres">
      <dgm:prSet presAssocID="{98623DD5-21B5-44F0-9F6B-74DD364CB1C2}" presName="text" presStyleLbl="fgAcc0" presStyleIdx="0" presStyleCnt="2">
        <dgm:presLayoutVars>
          <dgm:chPref val="3"/>
        </dgm:presLayoutVars>
      </dgm:prSet>
      <dgm:spPr/>
    </dgm:pt>
    <dgm:pt modelId="{D171BF8F-B33C-47FC-98C4-976C72DE800E}" type="pres">
      <dgm:prSet presAssocID="{98623DD5-21B5-44F0-9F6B-74DD364CB1C2}" presName="hierChild2" presStyleCnt="0"/>
      <dgm:spPr/>
    </dgm:pt>
    <dgm:pt modelId="{075804A5-C89D-4E08-AA19-F3A1275323B5}" type="pres">
      <dgm:prSet presAssocID="{AFA50F67-D326-4983-BC1E-19BDB6ACCE02}" presName="hierRoot1" presStyleCnt="0"/>
      <dgm:spPr/>
    </dgm:pt>
    <dgm:pt modelId="{397FD6B7-B61C-4D92-9E22-55AD017547A8}" type="pres">
      <dgm:prSet presAssocID="{AFA50F67-D326-4983-BC1E-19BDB6ACCE02}" presName="composite" presStyleCnt="0"/>
      <dgm:spPr/>
    </dgm:pt>
    <dgm:pt modelId="{32D0041A-1020-47F4-818B-D1387F3FC00C}" type="pres">
      <dgm:prSet presAssocID="{AFA50F67-D326-4983-BC1E-19BDB6ACCE02}" presName="background" presStyleLbl="node0" presStyleIdx="1" presStyleCnt="2"/>
      <dgm:spPr/>
    </dgm:pt>
    <dgm:pt modelId="{70C4A6E1-011F-4FC2-977F-D3D1F02B887E}" type="pres">
      <dgm:prSet presAssocID="{AFA50F67-D326-4983-BC1E-19BDB6ACCE02}" presName="text" presStyleLbl="fgAcc0" presStyleIdx="1" presStyleCnt="2">
        <dgm:presLayoutVars>
          <dgm:chPref val="3"/>
        </dgm:presLayoutVars>
      </dgm:prSet>
      <dgm:spPr/>
    </dgm:pt>
    <dgm:pt modelId="{7A76C707-7741-4B75-A690-8CA89BBD4A87}" type="pres">
      <dgm:prSet presAssocID="{AFA50F67-D326-4983-BC1E-19BDB6ACCE02}" presName="hierChild2" presStyleCnt="0"/>
      <dgm:spPr/>
    </dgm:pt>
  </dgm:ptLst>
  <dgm:cxnLst>
    <dgm:cxn modelId="{51F84843-F202-49CD-8F0C-98345E387DC2}" srcId="{1CB6B4FF-A548-40A0-B0D7-4F000AC40D8D}" destId="{AFA50F67-D326-4983-BC1E-19BDB6ACCE02}" srcOrd="1" destOrd="0" parTransId="{94A0EAB8-B363-4E11-B119-3615857F2D23}" sibTransId="{47AEBA3A-14FE-4FC4-9694-A917D5BAF9EB}"/>
    <dgm:cxn modelId="{DD513EB3-0C6B-4F65-964D-3F3F1D48F498}" srcId="{1CB6B4FF-A548-40A0-B0D7-4F000AC40D8D}" destId="{98623DD5-21B5-44F0-9F6B-74DD364CB1C2}" srcOrd="0" destOrd="0" parTransId="{D1ED2DD7-0502-42E1-89E8-C6037B8DA18A}" sibTransId="{BB338922-6028-42D4-A437-6EBEA50C2AB9}"/>
    <dgm:cxn modelId="{757D37B7-2768-4384-BE0F-031866ABEBE3}" type="presOf" srcId="{AFA50F67-D326-4983-BC1E-19BDB6ACCE02}" destId="{70C4A6E1-011F-4FC2-977F-D3D1F02B887E}" srcOrd="0" destOrd="0" presId="urn:microsoft.com/office/officeart/2005/8/layout/hierarchy1"/>
    <dgm:cxn modelId="{C0AC80F7-D633-43A6-B5FA-6EB35024FADF}" type="presOf" srcId="{98623DD5-21B5-44F0-9F6B-74DD364CB1C2}" destId="{7455F21E-C4F6-4705-8658-F97EC976D53D}" srcOrd="0" destOrd="0" presId="urn:microsoft.com/office/officeart/2005/8/layout/hierarchy1"/>
    <dgm:cxn modelId="{75F7F5F8-E847-467C-93F1-052B653A7D2D}" type="presOf" srcId="{1CB6B4FF-A548-40A0-B0D7-4F000AC40D8D}" destId="{58F0EB8B-20DC-4C68-B45D-600029017FA2}" srcOrd="0" destOrd="0" presId="urn:microsoft.com/office/officeart/2005/8/layout/hierarchy1"/>
    <dgm:cxn modelId="{F4B5797F-FB3B-4993-ADC1-EE8F4327C6F2}" type="presParOf" srcId="{58F0EB8B-20DC-4C68-B45D-600029017FA2}" destId="{14AA1262-635B-4690-8D87-D600B8D03E0C}" srcOrd="0" destOrd="0" presId="urn:microsoft.com/office/officeart/2005/8/layout/hierarchy1"/>
    <dgm:cxn modelId="{E6643757-B4F2-49B6-BBBF-E36FFFA7C9A9}" type="presParOf" srcId="{14AA1262-635B-4690-8D87-D600B8D03E0C}" destId="{882B51B6-7C88-42C9-86FC-D7C3DE02D2BA}" srcOrd="0" destOrd="0" presId="urn:microsoft.com/office/officeart/2005/8/layout/hierarchy1"/>
    <dgm:cxn modelId="{B39AAD4F-81F7-4227-86EC-E2EEF1735A52}" type="presParOf" srcId="{882B51B6-7C88-42C9-86FC-D7C3DE02D2BA}" destId="{00D22A67-BA07-4D67-B4B8-581A076D170C}" srcOrd="0" destOrd="0" presId="urn:microsoft.com/office/officeart/2005/8/layout/hierarchy1"/>
    <dgm:cxn modelId="{74BD9487-D4A3-4942-A89F-B74759879CAD}" type="presParOf" srcId="{882B51B6-7C88-42C9-86FC-D7C3DE02D2BA}" destId="{7455F21E-C4F6-4705-8658-F97EC976D53D}" srcOrd="1" destOrd="0" presId="urn:microsoft.com/office/officeart/2005/8/layout/hierarchy1"/>
    <dgm:cxn modelId="{F23A7E2A-AEF5-41D7-BA3C-646FE73DA200}" type="presParOf" srcId="{14AA1262-635B-4690-8D87-D600B8D03E0C}" destId="{D171BF8F-B33C-47FC-98C4-976C72DE800E}" srcOrd="1" destOrd="0" presId="urn:microsoft.com/office/officeart/2005/8/layout/hierarchy1"/>
    <dgm:cxn modelId="{3E2AFD09-ED9C-473E-8D46-02796D76ED35}" type="presParOf" srcId="{58F0EB8B-20DC-4C68-B45D-600029017FA2}" destId="{075804A5-C89D-4E08-AA19-F3A1275323B5}" srcOrd="1" destOrd="0" presId="urn:microsoft.com/office/officeart/2005/8/layout/hierarchy1"/>
    <dgm:cxn modelId="{E9436EAC-1494-40B0-BFD8-3D62A2F4BA4A}" type="presParOf" srcId="{075804A5-C89D-4E08-AA19-F3A1275323B5}" destId="{397FD6B7-B61C-4D92-9E22-55AD017547A8}" srcOrd="0" destOrd="0" presId="urn:microsoft.com/office/officeart/2005/8/layout/hierarchy1"/>
    <dgm:cxn modelId="{155AD2FA-0385-4E2B-A664-5DDB0493CC63}" type="presParOf" srcId="{397FD6B7-B61C-4D92-9E22-55AD017547A8}" destId="{32D0041A-1020-47F4-818B-D1387F3FC00C}" srcOrd="0" destOrd="0" presId="urn:microsoft.com/office/officeart/2005/8/layout/hierarchy1"/>
    <dgm:cxn modelId="{5C6574D8-1992-483C-BD50-8BAE36FEEA7C}" type="presParOf" srcId="{397FD6B7-B61C-4D92-9E22-55AD017547A8}" destId="{70C4A6E1-011F-4FC2-977F-D3D1F02B887E}" srcOrd="1" destOrd="0" presId="urn:microsoft.com/office/officeart/2005/8/layout/hierarchy1"/>
    <dgm:cxn modelId="{990757EF-95C9-4306-BF75-8FD6BF21608F}" type="presParOf" srcId="{075804A5-C89D-4E08-AA19-F3A1275323B5}" destId="{7A76C707-7741-4B75-A690-8CA89BBD4A8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8AE017-A696-4EB4-A656-19E75E6931CE}"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DDCC7C56-A6EB-400C-89FE-EA0612C30159}">
      <dgm:prSet/>
      <dgm:spPr/>
      <dgm:t>
        <a:bodyPr/>
        <a:lstStyle/>
        <a:p>
          <a:r>
            <a:rPr lang="en-US"/>
            <a:t>GCHMU has 3 part time Duty Officers </a:t>
          </a:r>
        </a:p>
      </dgm:t>
    </dgm:pt>
    <dgm:pt modelId="{EFC12158-9191-49F7-B07E-B78987513C5C}" type="parTrans" cxnId="{3AFE6A22-36FC-439D-BB60-D08BF4BF7733}">
      <dgm:prSet/>
      <dgm:spPr/>
      <dgm:t>
        <a:bodyPr/>
        <a:lstStyle/>
        <a:p>
          <a:endParaRPr lang="en-US"/>
        </a:p>
      </dgm:t>
    </dgm:pt>
    <dgm:pt modelId="{E890F55B-40C6-4512-8EA1-C3F7AE2EBE0A}" type="sibTrans" cxnId="{3AFE6A22-36FC-439D-BB60-D08BF4BF7733}">
      <dgm:prSet/>
      <dgm:spPr/>
      <dgm:t>
        <a:bodyPr/>
        <a:lstStyle/>
        <a:p>
          <a:endParaRPr lang="en-US"/>
        </a:p>
      </dgm:t>
    </dgm:pt>
    <dgm:pt modelId="{B2A3CCC6-B570-4319-9C76-B2A656C467D6}">
      <dgm:prSet/>
      <dgm:spPr/>
      <dgm:t>
        <a:bodyPr/>
        <a:lstStyle/>
        <a:p>
          <a:r>
            <a:rPr lang="en-US"/>
            <a:t>Chief Don Bennett</a:t>
          </a:r>
        </a:p>
      </dgm:t>
    </dgm:pt>
    <dgm:pt modelId="{74CFCD47-FB33-4345-AE59-A86AD6F46082}" type="parTrans" cxnId="{0B960C90-8323-4321-9CB4-6A2934E5773A}">
      <dgm:prSet/>
      <dgm:spPr/>
      <dgm:t>
        <a:bodyPr/>
        <a:lstStyle/>
        <a:p>
          <a:endParaRPr lang="en-US"/>
        </a:p>
      </dgm:t>
    </dgm:pt>
    <dgm:pt modelId="{C8CD2E8F-EAD3-4E74-BA9A-719BAC5D137A}" type="sibTrans" cxnId="{0B960C90-8323-4321-9CB4-6A2934E5773A}">
      <dgm:prSet/>
      <dgm:spPr/>
      <dgm:t>
        <a:bodyPr/>
        <a:lstStyle/>
        <a:p>
          <a:endParaRPr lang="en-US"/>
        </a:p>
      </dgm:t>
    </dgm:pt>
    <dgm:pt modelId="{36D9A86C-AA4E-4E70-A229-7D2175DF09C2}">
      <dgm:prSet/>
      <dgm:spPr/>
      <dgm:t>
        <a:bodyPr/>
        <a:lstStyle/>
        <a:p>
          <a:r>
            <a:rPr lang="en-US"/>
            <a:t>Chief BJ Jetter</a:t>
          </a:r>
        </a:p>
      </dgm:t>
    </dgm:pt>
    <dgm:pt modelId="{9FBC655A-2DCA-4699-AA67-8BCA5F6A31DA}" type="parTrans" cxnId="{F1757F94-2C41-46C4-9734-8AA00C255641}">
      <dgm:prSet/>
      <dgm:spPr/>
      <dgm:t>
        <a:bodyPr/>
        <a:lstStyle/>
        <a:p>
          <a:endParaRPr lang="en-US"/>
        </a:p>
      </dgm:t>
    </dgm:pt>
    <dgm:pt modelId="{0DFF045A-06E7-4335-83A9-774DE9841501}" type="sibTrans" cxnId="{F1757F94-2C41-46C4-9734-8AA00C255641}">
      <dgm:prSet/>
      <dgm:spPr/>
      <dgm:t>
        <a:bodyPr/>
        <a:lstStyle/>
        <a:p>
          <a:endParaRPr lang="en-US"/>
        </a:p>
      </dgm:t>
    </dgm:pt>
    <dgm:pt modelId="{C6B45B03-E9AC-4FD3-A4AD-6B11CDC2670C}">
      <dgm:prSet/>
      <dgm:spPr/>
      <dgm:t>
        <a:bodyPr/>
        <a:lstStyle/>
        <a:p>
          <a:r>
            <a:rPr lang="en-US"/>
            <a:t>Dennis Waldbillig </a:t>
          </a:r>
        </a:p>
      </dgm:t>
    </dgm:pt>
    <dgm:pt modelId="{5FFDB704-7F4B-4567-8231-D1651AA1FC53}" type="parTrans" cxnId="{CDF36B79-3638-4FCD-BBA2-9084F4A4F144}">
      <dgm:prSet/>
      <dgm:spPr/>
      <dgm:t>
        <a:bodyPr/>
        <a:lstStyle/>
        <a:p>
          <a:endParaRPr lang="en-US"/>
        </a:p>
      </dgm:t>
    </dgm:pt>
    <dgm:pt modelId="{A58BB5B2-C8A0-47B6-AAB6-F6A40C415C9A}" type="sibTrans" cxnId="{CDF36B79-3638-4FCD-BBA2-9084F4A4F144}">
      <dgm:prSet/>
      <dgm:spPr/>
      <dgm:t>
        <a:bodyPr/>
        <a:lstStyle/>
        <a:p>
          <a:endParaRPr lang="en-US"/>
        </a:p>
      </dgm:t>
    </dgm:pt>
    <dgm:pt modelId="{812D6136-E0EA-41C5-B4B9-C9E46327747B}">
      <dgm:prSet/>
      <dgm:spPr/>
      <dgm:t>
        <a:bodyPr/>
        <a:lstStyle/>
        <a:p>
          <a:r>
            <a:rPr lang="en-US"/>
            <a:t>1 Office Administrator </a:t>
          </a:r>
        </a:p>
      </dgm:t>
    </dgm:pt>
    <dgm:pt modelId="{E0E202A7-B1DA-47D5-B4FE-68D73AF572A1}" type="parTrans" cxnId="{525C6569-CE5D-4380-A2D7-07E69F0B68A8}">
      <dgm:prSet/>
      <dgm:spPr/>
      <dgm:t>
        <a:bodyPr/>
        <a:lstStyle/>
        <a:p>
          <a:endParaRPr lang="en-US"/>
        </a:p>
      </dgm:t>
    </dgm:pt>
    <dgm:pt modelId="{DFCBE2B1-744D-4201-8D09-7AC78F1AF236}" type="sibTrans" cxnId="{525C6569-CE5D-4380-A2D7-07E69F0B68A8}">
      <dgm:prSet/>
      <dgm:spPr/>
      <dgm:t>
        <a:bodyPr/>
        <a:lstStyle/>
        <a:p>
          <a:endParaRPr lang="en-US"/>
        </a:p>
      </dgm:t>
    </dgm:pt>
    <dgm:pt modelId="{6A1E10AA-FC67-430E-9F99-5A9AA37A6A47}">
      <dgm:prSet/>
      <dgm:spPr/>
      <dgm:t>
        <a:bodyPr/>
        <a:lstStyle/>
        <a:p>
          <a:r>
            <a:rPr lang="en-US"/>
            <a:t>Brooke Matzen </a:t>
          </a:r>
        </a:p>
      </dgm:t>
    </dgm:pt>
    <dgm:pt modelId="{6977DC25-4BC3-479C-A00E-98ABE7B942C8}" type="parTrans" cxnId="{8B74A4E0-8DC7-4B22-856F-C0C2D39D4EDB}">
      <dgm:prSet/>
      <dgm:spPr/>
      <dgm:t>
        <a:bodyPr/>
        <a:lstStyle/>
        <a:p>
          <a:endParaRPr lang="en-US"/>
        </a:p>
      </dgm:t>
    </dgm:pt>
    <dgm:pt modelId="{AF3603C3-917E-40F1-8D67-59E4C2E167F6}" type="sibTrans" cxnId="{8B74A4E0-8DC7-4B22-856F-C0C2D39D4EDB}">
      <dgm:prSet/>
      <dgm:spPr/>
      <dgm:t>
        <a:bodyPr/>
        <a:lstStyle/>
        <a:p>
          <a:endParaRPr lang="en-US"/>
        </a:p>
      </dgm:t>
    </dgm:pt>
    <dgm:pt modelId="{1B6047C2-0128-4B49-9274-0D66B84A83A8}">
      <dgm:prSet/>
      <dgm:spPr/>
      <dgm:t>
        <a:bodyPr/>
        <a:lstStyle/>
        <a:p>
          <a:r>
            <a:rPr lang="en-US"/>
            <a:t>Membership is comprised of Technicians, Specialists, and Operations personnel</a:t>
          </a:r>
        </a:p>
      </dgm:t>
    </dgm:pt>
    <dgm:pt modelId="{3E1C5451-75E0-40E6-A383-CC4F1199EF1D}" type="parTrans" cxnId="{3863B771-E24D-4D5F-8E34-410A4483B3CD}">
      <dgm:prSet/>
      <dgm:spPr/>
      <dgm:t>
        <a:bodyPr/>
        <a:lstStyle/>
        <a:p>
          <a:endParaRPr lang="en-US"/>
        </a:p>
      </dgm:t>
    </dgm:pt>
    <dgm:pt modelId="{E1A7BB5E-4371-411D-A3FF-77D4A65E9040}" type="sibTrans" cxnId="{3863B771-E24D-4D5F-8E34-410A4483B3CD}">
      <dgm:prSet/>
      <dgm:spPr/>
      <dgm:t>
        <a:bodyPr/>
        <a:lstStyle/>
        <a:p>
          <a:endParaRPr lang="en-US"/>
        </a:p>
      </dgm:t>
    </dgm:pt>
    <dgm:pt modelId="{4C03B6E5-9305-4330-9E0F-6E651DC41354}" type="pres">
      <dgm:prSet presAssocID="{2A8AE017-A696-4EB4-A656-19E75E6931CE}" presName="linear" presStyleCnt="0">
        <dgm:presLayoutVars>
          <dgm:dir/>
          <dgm:animLvl val="lvl"/>
          <dgm:resizeHandles val="exact"/>
        </dgm:presLayoutVars>
      </dgm:prSet>
      <dgm:spPr/>
    </dgm:pt>
    <dgm:pt modelId="{74A06078-52ED-48AE-8B9A-6A5896C57420}" type="pres">
      <dgm:prSet presAssocID="{DDCC7C56-A6EB-400C-89FE-EA0612C30159}" presName="parentLin" presStyleCnt="0"/>
      <dgm:spPr/>
    </dgm:pt>
    <dgm:pt modelId="{226B2E91-A58E-4C23-9F3A-4AB07D3C25B9}" type="pres">
      <dgm:prSet presAssocID="{DDCC7C56-A6EB-400C-89FE-EA0612C30159}" presName="parentLeftMargin" presStyleLbl="node1" presStyleIdx="0" presStyleCnt="3"/>
      <dgm:spPr/>
    </dgm:pt>
    <dgm:pt modelId="{BD5B202A-2B33-4465-8F5F-9EA38C5EC043}" type="pres">
      <dgm:prSet presAssocID="{DDCC7C56-A6EB-400C-89FE-EA0612C30159}" presName="parentText" presStyleLbl="node1" presStyleIdx="0" presStyleCnt="3">
        <dgm:presLayoutVars>
          <dgm:chMax val="0"/>
          <dgm:bulletEnabled val="1"/>
        </dgm:presLayoutVars>
      </dgm:prSet>
      <dgm:spPr/>
    </dgm:pt>
    <dgm:pt modelId="{685F1174-47AD-408E-A2F7-29643CAEC74A}" type="pres">
      <dgm:prSet presAssocID="{DDCC7C56-A6EB-400C-89FE-EA0612C30159}" presName="negativeSpace" presStyleCnt="0"/>
      <dgm:spPr/>
    </dgm:pt>
    <dgm:pt modelId="{3EB877D6-7D6C-495D-A616-3FF0ACAEDA16}" type="pres">
      <dgm:prSet presAssocID="{DDCC7C56-A6EB-400C-89FE-EA0612C30159}" presName="childText" presStyleLbl="conFgAcc1" presStyleIdx="0" presStyleCnt="3">
        <dgm:presLayoutVars>
          <dgm:bulletEnabled val="1"/>
        </dgm:presLayoutVars>
      </dgm:prSet>
      <dgm:spPr/>
    </dgm:pt>
    <dgm:pt modelId="{4E9AB99D-810E-40E3-9295-F5E85D6DEFC7}" type="pres">
      <dgm:prSet presAssocID="{E890F55B-40C6-4512-8EA1-C3F7AE2EBE0A}" presName="spaceBetweenRectangles" presStyleCnt="0"/>
      <dgm:spPr/>
    </dgm:pt>
    <dgm:pt modelId="{97001D9B-A90C-4892-B2DE-9C9BB6B3B066}" type="pres">
      <dgm:prSet presAssocID="{812D6136-E0EA-41C5-B4B9-C9E46327747B}" presName="parentLin" presStyleCnt="0"/>
      <dgm:spPr/>
    </dgm:pt>
    <dgm:pt modelId="{A6A6BC77-E150-480A-AAB3-98F8F758DE9D}" type="pres">
      <dgm:prSet presAssocID="{812D6136-E0EA-41C5-B4B9-C9E46327747B}" presName="parentLeftMargin" presStyleLbl="node1" presStyleIdx="0" presStyleCnt="3"/>
      <dgm:spPr/>
    </dgm:pt>
    <dgm:pt modelId="{1ECDD640-BA47-4CB5-8BC1-D9421C6293B1}" type="pres">
      <dgm:prSet presAssocID="{812D6136-E0EA-41C5-B4B9-C9E46327747B}" presName="parentText" presStyleLbl="node1" presStyleIdx="1" presStyleCnt="3">
        <dgm:presLayoutVars>
          <dgm:chMax val="0"/>
          <dgm:bulletEnabled val="1"/>
        </dgm:presLayoutVars>
      </dgm:prSet>
      <dgm:spPr/>
    </dgm:pt>
    <dgm:pt modelId="{10A9F6B6-6F82-4FCF-8AEF-016BE092C058}" type="pres">
      <dgm:prSet presAssocID="{812D6136-E0EA-41C5-B4B9-C9E46327747B}" presName="negativeSpace" presStyleCnt="0"/>
      <dgm:spPr/>
    </dgm:pt>
    <dgm:pt modelId="{AD0DC51D-9E6B-4D11-BB06-5FD1CCCAE35C}" type="pres">
      <dgm:prSet presAssocID="{812D6136-E0EA-41C5-B4B9-C9E46327747B}" presName="childText" presStyleLbl="conFgAcc1" presStyleIdx="1" presStyleCnt="3">
        <dgm:presLayoutVars>
          <dgm:bulletEnabled val="1"/>
        </dgm:presLayoutVars>
      </dgm:prSet>
      <dgm:spPr/>
    </dgm:pt>
    <dgm:pt modelId="{BF68AE60-9D97-4756-BA3F-91F4FBE392DF}" type="pres">
      <dgm:prSet presAssocID="{DFCBE2B1-744D-4201-8D09-7AC78F1AF236}" presName="spaceBetweenRectangles" presStyleCnt="0"/>
      <dgm:spPr/>
    </dgm:pt>
    <dgm:pt modelId="{0A2265D1-7CD6-4C39-BBB9-A55B793F2CEC}" type="pres">
      <dgm:prSet presAssocID="{1B6047C2-0128-4B49-9274-0D66B84A83A8}" presName="parentLin" presStyleCnt="0"/>
      <dgm:spPr/>
    </dgm:pt>
    <dgm:pt modelId="{2A8EB737-0266-43CF-911E-21CD919A7729}" type="pres">
      <dgm:prSet presAssocID="{1B6047C2-0128-4B49-9274-0D66B84A83A8}" presName="parentLeftMargin" presStyleLbl="node1" presStyleIdx="1" presStyleCnt="3"/>
      <dgm:spPr/>
    </dgm:pt>
    <dgm:pt modelId="{6D8DA7A3-2C67-4DA8-B9B8-7DFC5D77B4A3}" type="pres">
      <dgm:prSet presAssocID="{1B6047C2-0128-4B49-9274-0D66B84A83A8}" presName="parentText" presStyleLbl="node1" presStyleIdx="2" presStyleCnt="3">
        <dgm:presLayoutVars>
          <dgm:chMax val="0"/>
          <dgm:bulletEnabled val="1"/>
        </dgm:presLayoutVars>
      </dgm:prSet>
      <dgm:spPr/>
    </dgm:pt>
    <dgm:pt modelId="{E18B6DA5-E632-4C30-8504-B933CFF957D2}" type="pres">
      <dgm:prSet presAssocID="{1B6047C2-0128-4B49-9274-0D66B84A83A8}" presName="negativeSpace" presStyleCnt="0"/>
      <dgm:spPr/>
    </dgm:pt>
    <dgm:pt modelId="{B2412F7B-CC15-4844-9845-09858C3580B3}" type="pres">
      <dgm:prSet presAssocID="{1B6047C2-0128-4B49-9274-0D66B84A83A8}" presName="childText" presStyleLbl="conFgAcc1" presStyleIdx="2" presStyleCnt="3">
        <dgm:presLayoutVars>
          <dgm:bulletEnabled val="1"/>
        </dgm:presLayoutVars>
      </dgm:prSet>
      <dgm:spPr/>
    </dgm:pt>
  </dgm:ptLst>
  <dgm:cxnLst>
    <dgm:cxn modelId="{054F3418-4766-4CEF-9641-A2C390D0F65B}" type="presOf" srcId="{B2A3CCC6-B570-4319-9C76-B2A656C467D6}" destId="{3EB877D6-7D6C-495D-A616-3FF0ACAEDA16}" srcOrd="0" destOrd="0" presId="urn:microsoft.com/office/officeart/2005/8/layout/list1"/>
    <dgm:cxn modelId="{3AFE6A22-36FC-439D-BB60-D08BF4BF7733}" srcId="{2A8AE017-A696-4EB4-A656-19E75E6931CE}" destId="{DDCC7C56-A6EB-400C-89FE-EA0612C30159}" srcOrd="0" destOrd="0" parTransId="{EFC12158-9191-49F7-B07E-B78987513C5C}" sibTransId="{E890F55B-40C6-4512-8EA1-C3F7AE2EBE0A}"/>
    <dgm:cxn modelId="{69D0ED30-758E-45E5-A56C-586290675B8E}" type="presOf" srcId="{1B6047C2-0128-4B49-9274-0D66B84A83A8}" destId="{6D8DA7A3-2C67-4DA8-B9B8-7DFC5D77B4A3}" srcOrd="1" destOrd="0" presId="urn:microsoft.com/office/officeart/2005/8/layout/list1"/>
    <dgm:cxn modelId="{E2E2E831-442B-4271-A958-988E14A9853D}" type="presOf" srcId="{C6B45B03-E9AC-4FD3-A4AD-6B11CDC2670C}" destId="{3EB877D6-7D6C-495D-A616-3FF0ACAEDA16}" srcOrd="0" destOrd="2" presId="urn:microsoft.com/office/officeart/2005/8/layout/list1"/>
    <dgm:cxn modelId="{6259303D-45E6-4A29-BFFC-78F3106A453F}" type="presOf" srcId="{1B6047C2-0128-4B49-9274-0D66B84A83A8}" destId="{2A8EB737-0266-43CF-911E-21CD919A7729}" srcOrd="0" destOrd="0" presId="urn:microsoft.com/office/officeart/2005/8/layout/list1"/>
    <dgm:cxn modelId="{50E0DC48-5AE5-4C77-BDCD-5CE61AC82F44}" type="presOf" srcId="{2A8AE017-A696-4EB4-A656-19E75E6931CE}" destId="{4C03B6E5-9305-4330-9E0F-6E651DC41354}" srcOrd="0" destOrd="0" presId="urn:microsoft.com/office/officeart/2005/8/layout/list1"/>
    <dgm:cxn modelId="{525C6569-CE5D-4380-A2D7-07E69F0B68A8}" srcId="{2A8AE017-A696-4EB4-A656-19E75E6931CE}" destId="{812D6136-E0EA-41C5-B4B9-C9E46327747B}" srcOrd="1" destOrd="0" parTransId="{E0E202A7-B1DA-47D5-B4FE-68D73AF572A1}" sibTransId="{DFCBE2B1-744D-4201-8D09-7AC78F1AF236}"/>
    <dgm:cxn modelId="{3863B771-E24D-4D5F-8E34-410A4483B3CD}" srcId="{2A8AE017-A696-4EB4-A656-19E75E6931CE}" destId="{1B6047C2-0128-4B49-9274-0D66B84A83A8}" srcOrd="2" destOrd="0" parTransId="{3E1C5451-75E0-40E6-A383-CC4F1199EF1D}" sibTransId="{E1A7BB5E-4371-411D-A3FF-77D4A65E9040}"/>
    <dgm:cxn modelId="{F207F054-EC37-4061-8352-97B170485AA1}" type="presOf" srcId="{36D9A86C-AA4E-4E70-A229-7D2175DF09C2}" destId="{3EB877D6-7D6C-495D-A616-3FF0ACAEDA16}" srcOrd="0" destOrd="1" presId="urn:microsoft.com/office/officeart/2005/8/layout/list1"/>
    <dgm:cxn modelId="{BF588F78-5B58-452C-9B1A-2DE579BB0D1A}" type="presOf" srcId="{812D6136-E0EA-41C5-B4B9-C9E46327747B}" destId="{A6A6BC77-E150-480A-AAB3-98F8F758DE9D}" srcOrd="0" destOrd="0" presId="urn:microsoft.com/office/officeart/2005/8/layout/list1"/>
    <dgm:cxn modelId="{C040C158-DED5-41B1-9FD2-F53825318FDA}" type="presOf" srcId="{DDCC7C56-A6EB-400C-89FE-EA0612C30159}" destId="{BD5B202A-2B33-4465-8F5F-9EA38C5EC043}" srcOrd="1" destOrd="0" presId="urn:microsoft.com/office/officeart/2005/8/layout/list1"/>
    <dgm:cxn modelId="{CDF36B79-3638-4FCD-BBA2-9084F4A4F144}" srcId="{DDCC7C56-A6EB-400C-89FE-EA0612C30159}" destId="{C6B45B03-E9AC-4FD3-A4AD-6B11CDC2670C}" srcOrd="2" destOrd="0" parTransId="{5FFDB704-7F4B-4567-8231-D1651AA1FC53}" sibTransId="{A58BB5B2-C8A0-47B6-AAB6-F6A40C415C9A}"/>
    <dgm:cxn modelId="{0B960C90-8323-4321-9CB4-6A2934E5773A}" srcId="{DDCC7C56-A6EB-400C-89FE-EA0612C30159}" destId="{B2A3CCC6-B570-4319-9C76-B2A656C467D6}" srcOrd="0" destOrd="0" parTransId="{74CFCD47-FB33-4345-AE59-A86AD6F46082}" sibTransId="{C8CD2E8F-EAD3-4E74-BA9A-719BAC5D137A}"/>
    <dgm:cxn modelId="{F1757F94-2C41-46C4-9734-8AA00C255641}" srcId="{DDCC7C56-A6EB-400C-89FE-EA0612C30159}" destId="{36D9A86C-AA4E-4E70-A229-7D2175DF09C2}" srcOrd="1" destOrd="0" parTransId="{9FBC655A-2DCA-4699-AA67-8BCA5F6A31DA}" sibTransId="{0DFF045A-06E7-4335-83A9-774DE9841501}"/>
    <dgm:cxn modelId="{CAC43298-D232-4364-A428-E52B8C40E82F}" type="presOf" srcId="{DDCC7C56-A6EB-400C-89FE-EA0612C30159}" destId="{226B2E91-A58E-4C23-9F3A-4AB07D3C25B9}" srcOrd="0" destOrd="0" presId="urn:microsoft.com/office/officeart/2005/8/layout/list1"/>
    <dgm:cxn modelId="{0781E69F-5AFD-4226-B067-0C27926CBF8D}" type="presOf" srcId="{6A1E10AA-FC67-430E-9F99-5A9AA37A6A47}" destId="{AD0DC51D-9E6B-4D11-BB06-5FD1CCCAE35C}" srcOrd="0" destOrd="0" presId="urn:microsoft.com/office/officeart/2005/8/layout/list1"/>
    <dgm:cxn modelId="{AB2B65AE-058F-42EE-95F7-819FD061700A}" type="presOf" srcId="{812D6136-E0EA-41C5-B4B9-C9E46327747B}" destId="{1ECDD640-BA47-4CB5-8BC1-D9421C6293B1}" srcOrd="1" destOrd="0" presId="urn:microsoft.com/office/officeart/2005/8/layout/list1"/>
    <dgm:cxn modelId="{8B74A4E0-8DC7-4B22-856F-C0C2D39D4EDB}" srcId="{812D6136-E0EA-41C5-B4B9-C9E46327747B}" destId="{6A1E10AA-FC67-430E-9F99-5A9AA37A6A47}" srcOrd="0" destOrd="0" parTransId="{6977DC25-4BC3-479C-A00E-98ABE7B942C8}" sibTransId="{AF3603C3-917E-40F1-8D67-59E4C2E167F6}"/>
    <dgm:cxn modelId="{39A046D5-41A0-44A0-B01E-36F5B75B77FB}" type="presParOf" srcId="{4C03B6E5-9305-4330-9E0F-6E651DC41354}" destId="{74A06078-52ED-48AE-8B9A-6A5896C57420}" srcOrd="0" destOrd="0" presId="urn:microsoft.com/office/officeart/2005/8/layout/list1"/>
    <dgm:cxn modelId="{D6395C15-1469-41C0-A6F1-DACEB3FBC7DD}" type="presParOf" srcId="{74A06078-52ED-48AE-8B9A-6A5896C57420}" destId="{226B2E91-A58E-4C23-9F3A-4AB07D3C25B9}" srcOrd="0" destOrd="0" presId="urn:microsoft.com/office/officeart/2005/8/layout/list1"/>
    <dgm:cxn modelId="{B0F0A512-3AC0-4B00-9FD0-C50255E12644}" type="presParOf" srcId="{74A06078-52ED-48AE-8B9A-6A5896C57420}" destId="{BD5B202A-2B33-4465-8F5F-9EA38C5EC043}" srcOrd="1" destOrd="0" presId="urn:microsoft.com/office/officeart/2005/8/layout/list1"/>
    <dgm:cxn modelId="{F4B1C1FE-56E2-4052-94FE-26B2B28B2983}" type="presParOf" srcId="{4C03B6E5-9305-4330-9E0F-6E651DC41354}" destId="{685F1174-47AD-408E-A2F7-29643CAEC74A}" srcOrd="1" destOrd="0" presId="urn:microsoft.com/office/officeart/2005/8/layout/list1"/>
    <dgm:cxn modelId="{AA38CD87-A43D-4695-AB96-BDFCE67394CB}" type="presParOf" srcId="{4C03B6E5-9305-4330-9E0F-6E651DC41354}" destId="{3EB877D6-7D6C-495D-A616-3FF0ACAEDA16}" srcOrd="2" destOrd="0" presId="urn:microsoft.com/office/officeart/2005/8/layout/list1"/>
    <dgm:cxn modelId="{B69E43DE-F6D0-4A06-970D-52611EDC175D}" type="presParOf" srcId="{4C03B6E5-9305-4330-9E0F-6E651DC41354}" destId="{4E9AB99D-810E-40E3-9295-F5E85D6DEFC7}" srcOrd="3" destOrd="0" presId="urn:microsoft.com/office/officeart/2005/8/layout/list1"/>
    <dgm:cxn modelId="{53E97AB9-EDBD-440B-92F4-067F1C93A259}" type="presParOf" srcId="{4C03B6E5-9305-4330-9E0F-6E651DC41354}" destId="{97001D9B-A90C-4892-B2DE-9C9BB6B3B066}" srcOrd="4" destOrd="0" presId="urn:microsoft.com/office/officeart/2005/8/layout/list1"/>
    <dgm:cxn modelId="{0127F23D-DDCC-4EE2-B1AC-CA9814C091E3}" type="presParOf" srcId="{97001D9B-A90C-4892-B2DE-9C9BB6B3B066}" destId="{A6A6BC77-E150-480A-AAB3-98F8F758DE9D}" srcOrd="0" destOrd="0" presId="urn:microsoft.com/office/officeart/2005/8/layout/list1"/>
    <dgm:cxn modelId="{58389B72-7CAE-4A2C-A1AA-3E84D2E041ED}" type="presParOf" srcId="{97001D9B-A90C-4892-B2DE-9C9BB6B3B066}" destId="{1ECDD640-BA47-4CB5-8BC1-D9421C6293B1}" srcOrd="1" destOrd="0" presId="urn:microsoft.com/office/officeart/2005/8/layout/list1"/>
    <dgm:cxn modelId="{85900C98-A153-4C5F-9726-CD05CBFEAB80}" type="presParOf" srcId="{4C03B6E5-9305-4330-9E0F-6E651DC41354}" destId="{10A9F6B6-6F82-4FCF-8AEF-016BE092C058}" srcOrd="5" destOrd="0" presId="urn:microsoft.com/office/officeart/2005/8/layout/list1"/>
    <dgm:cxn modelId="{CD5C09ED-4DF7-4255-8389-35035D426427}" type="presParOf" srcId="{4C03B6E5-9305-4330-9E0F-6E651DC41354}" destId="{AD0DC51D-9E6B-4D11-BB06-5FD1CCCAE35C}" srcOrd="6" destOrd="0" presId="urn:microsoft.com/office/officeart/2005/8/layout/list1"/>
    <dgm:cxn modelId="{1757FF05-B011-49BE-BDE5-CEFD58F8988D}" type="presParOf" srcId="{4C03B6E5-9305-4330-9E0F-6E651DC41354}" destId="{BF68AE60-9D97-4756-BA3F-91F4FBE392DF}" srcOrd="7" destOrd="0" presId="urn:microsoft.com/office/officeart/2005/8/layout/list1"/>
    <dgm:cxn modelId="{8D600188-B5AB-4390-A4E5-A8A38387B3E7}" type="presParOf" srcId="{4C03B6E5-9305-4330-9E0F-6E651DC41354}" destId="{0A2265D1-7CD6-4C39-BBB9-A55B793F2CEC}" srcOrd="8" destOrd="0" presId="urn:microsoft.com/office/officeart/2005/8/layout/list1"/>
    <dgm:cxn modelId="{50CF3624-2BDD-40A5-AC32-06C536BFE8B2}" type="presParOf" srcId="{0A2265D1-7CD6-4C39-BBB9-A55B793F2CEC}" destId="{2A8EB737-0266-43CF-911E-21CD919A7729}" srcOrd="0" destOrd="0" presId="urn:microsoft.com/office/officeart/2005/8/layout/list1"/>
    <dgm:cxn modelId="{207E37C9-71F8-4EA2-BD13-F395DDEC0228}" type="presParOf" srcId="{0A2265D1-7CD6-4C39-BBB9-A55B793F2CEC}" destId="{6D8DA7A3-2C67-4DA8-B9B8-7DFC5D77B4A3}" srcOrd="1" destOrd="0" presId="urn:microsoft.com/office/officeart/2005/8/layout/list1"/>
    <dgm:cxn modelId="{41133430-D882-4182-BE6C-2CE8D871CDFA}" type="presParOf" srcId="{4C03B6E5-9305-4330-9E0F-6E651DC41354}" destId="{E18B6DA5-E632-4C30-8504-B933CFF957D2}" srcOrd="9" destOrd="0" presId="urn:microsoft.com/office/officeart/2005/8/layout/list1"/>
    <dgm:cxn modelId="{5062769A-7916-4450-86C8-F30B5A070941}" type="presParOf" srcId="{4C03B6E5-9305-4330-9E0F-6E651DC41354}" destId="{B2412F7B-CC15-4844-9845-09858C3580B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A43DEA-CEB9-446F-B292-8E34B19CE21C}" type="doc">
      <dgm:prSet loTypeId="urn:microsoft.com/office/officeart/2005/8/layout/list1" loCatId="list" qsTypeId="urn:microsoft.com/office/officeart/2005/8/quickstyle/simple1" qsCatId="simple" csTypeId="urn:microsoft.com/office/officeart/2005/8/colors/colorful1" csCatId="colorful"/>
      <dgm:spPr/>
      <dgm:t>
        <a:bodyPr/>
        <a:lstStyle/>
        <a:p>
          <a:endParaRPr lang="en-US"/>
        </a:p>
      </dgm:t>
    </dgm:pt>
    <dgm:pt modelId="{C56AC196-40BC-4071-B128-61FBE60271BF}">
      <dgm:prSet/>
      <dgm:spPr/>
      <dgm:t>
        <a:bodyPr/>
        <a:lstStyle/>
        <a:p>
          <a:r>
            <a:rPr lang="en-US"/>
            <a:t>Administrative Consultation</a:t>
          </a:r>
        </a:p>
      </dgm:t>
    </dgm:pt>
    <dgm:pt modelId="{323A65B1-8422-43AF-B32A-9F1F4F5A2B14}" type="parTrans" cxnId="{7665FB39-0E3D-48FD-9BFC-702EC23B6312}">
      <dgm:prSet/>
      <dgm:spPr/>
      <dgm:t>
        <a:bodyPr/>
        <a:lstStyle/>
        <a:p>
          <a:endParaRPr lang="en-US"/>
        </a:p>
      </dgm:t>
    </dgm:pt>
    <dgm:pt modelId="{B26CC430-ABC3-4B53-88E3-B9584983F88C}" type="sibTrans" cxnId="{7665FB39-0E3D-48FD-9BFC-702EC23B6312}">
      <dgm:prSet/>
      <dgm:spPr/>
      <dgm:t>
        <a:bodyPr/>
        <a:lstStyle/>
        <a:p>
          <a:endParaRPr lang="en-US"/>
        </a:p>
      </dgm:t>
    </dgm:pt>
    <dgm:pt modelId="{4BB173C4-F0B6-433E-AF49-2C5FD9BB01CB}">
      <dgm:prSet/>
      <dgm:spPr/>
      <dgm:t>
        <a:bodyPr/>
        <a:lstStyle/>
        <a:p>
          <a:r>
            <a:rPr lang="en-US"/>
            <a:t>Administrative Response</a:t>
          </a:r>
        </a:p>
      </dgm:t>
    </dgm:pt>
    <dgm:pt modelId="{E7F18F30-A8E8-44DF-81A1-5E9AE8740080}" type="parTrans" cxnId="{0664C804-A9D7-4943-AB3E-E484ABEF6D89}">
      <dgm:prSet/>
      <dgm:spPr/>
      <dgm:t>
        <a:bodyPr/>
        <a:lstStyle/>
        <a:p>
          <a:endParaRPr lang="en-US"/>
        </a:p>
      </dgm:t>
    </dgm:pt>
    <dgm:pt modelId="{BC3BE88A-702A-4DBA-9EC0-FC5C49327FC2}" type="sibTrans" cxnId="{0664C804-A9D7-4943-AB3E-E484ABEF6D89}">
      <dgm:prSet/>
      <dgm:spPr/>
      <dgm:t>
        <a:bodyPr/>
        <a:lstStyle/>
        <a:p>
          <a:endParaRPr lang="en-US"/>
        </a:p>
      </dgm:t>
    </dgm:pt>
    <dgm:pt modelId="{2A597156-93CB-432B-B0BB-B5E5C89E1E90}">
      <dgm:prSet/>
      <dgm:spPr/>
      <dgm:t>
        <a:bodyPr/>
        <a:lstStyle/>
        <a:p>
          <a:r>
            <a:rPr lang="en-US"/>
            <a:t>Full Team Response </a:t>
          </a:r>
        </a:p>
      </dgm:t>
    </dgm:pt>
    <dgm:pt modelId="{93321AD0-A007-40EA-A7FB-F1A7BF8BC359}" type="parTrans" cxnId="{943CCC49-C904-4F8C-B87C-A27D43D564D1}">
      <dgm:prSet/>
      <dgm:spPr/>
      <dgm:t>
        <a:bodyPr/>
        <a:lstStyle/>
        <a:p>
          <a:endParaRPr lang="en-US"/>
        </a:p>
      </dgm:t>
    </dgm:pt>
    <dgm:pt modelId="{C0D825E5-CBD7-430B-A3BF-F6085BC5F62E}" type="sibTrans" cxnId="{943CCC49-C904-4F8C-B87C-A27D43D564D1}">
      <dgm:prSet/>
      <dgm:spPr/>
      <dgm:t>
        <a:bodyPr/>
        <a:lstStyle/>
        <a:p>
          <a:endParaRPr lang="en-US"/>
        </a:p>
      </dgm:t>
    </dgm:pt>
    <dgm:pt modelId="{4C33B550-1017-4D15-9763-4D872803488A}" type="pres">
      <dgm:prSet presAssocID="{C8A43DEA-CEB9-446F-B292-8E34B19CE21C}" presName="linear" presStyleCnt="0">
        <dgm:presLayoutVars>
          <dgm:dir/>
          <dgm:animLvl val="lvl"/>
          <dgm:resizeHandles val="exact"/>
        </dgm:presLayoutVars>
      </dgm:prSet>
      <dgm:spPr/>
    </dgm:pt>
    <dgm:pt modelId="{3B57E87C-5551-4756-8200-76652E3AF482}" type="pres">
      <dgm:prSet presAssocID="{C56AC196-40BC-4071-B128-61FBE60271BF}" presName="parentLin" presStyleCnt="0"/>
      <dgm:spPr/>
    </dgm:pt>
    <dgm:pt modelId="{0A11CBE2-0694-4F63-A49B-AF6434C89005}" type="pres">
      <dgm:prSet presAssocID="{C56AC196-40BC-4071-B128-61FBE60271BF}" presName="parentLeftMargin" presStyleLbl="node1" presStyleIdx="0" presStyleCnt="3"/>
      <dgm:spPr/>
    </dgm:pt>
    <dgm:pt modelId="{4AC7DFE3-C95C-437B-85FA-2FFE705CE2DC}" type="pres">
      <dgm:prSet presAssocID="{C56AC196-40BC-4071-B128-61FBE60271BF}" presName="parentText" presStyleLbl="node1" presStyleIdx="0" presStyleCnt="3">
        <dgm:presLayoutVars>
          <dgm:chMax val="0"/>
          <dgm:bulletEnabled val="1"/>
        </dgm:presLayoutVars>
      </dgm:prSet>
      <dgm:spPr/>
    </dgm:pt>
    <dgm:pt modelId="{E29CB287-0FB9-4E5F-B8C6-CCFBBBFE4AAD}" type="pres">
      <dgm:prSet presAssocID="{C56AC196-40BC-4071-B128-61FBE60271BF}" presName="negativeSpace" presStyleCnt="0"/>
      <dgm:spPr/>
    </dgm:pt>
    <dgm:pt modelId="{4FEE5F9D-9B83-4563-AD9D-06040C494A26}" type="pres">
      <dgm:prSet presAssocID="{C56AC196-40BC-4071-B128-61FBE60271BF}" presName="childText" presStyleLbl="conFgAcc1" presStyleIdx="0" presStyleCnt="3">
        <dgm:presLayoutVars>
          <dgm:bulletEnabled val="1"/>
        </dgm:presLayoutVars>
      </dgm:prSet>
      <dgm:spPr/>
    </dgm:pt>
    <dgm:pt modelId="{87063CF8-C2C0-4533-AFA9-F8AA5697E7B8}" type="pres">
      <dgm:prSet presAssocID="{B26CC430-ABC3-4B53-88E3-B9584983F88C}" presName="spaceBetweenRectangles" presStyleCnt="0"/>
      <dgm:spPr/>
    </dgm:pt>
    <dgm:pt modelId="{36A0ABBF-A32E-47CA-88D2-A9BF4968D474}" type="pres">
      <dgm:prSet presAssocID="{4BB173C4-F0B6-433E-AF49-2C5FD9BB01CB}" presName="parentLin" presStyleCnt="0"/>
      <dgm:spPr/>
    </dgm:pt>
    <dgm:pt modelId="{92EBD676-9F7E-45F4-902C-7EF0C400BC71}" type="pres">
      <dgm:prSet presAssocID="{4BB173C4-F0B6-433E-AF49-2C5FD9BB01CB}" presName="parentLeftMargin" presStyleLbl="node1" presStyleIdx="0" presStyleCnt="3"/>
      <dgm:spPr/>
    </dgm:pt>
    <dgm:pt modelId="{719528B9-36AD-4A41-9910-EC0575342896}" type="pres">
      <dgm:prSet presAssocID="{4BB173C4-F0B6-433E-AF49-2C5FD9BB01CB}" presName="parentText" presStyleLbl="node1" presStyleIdx="1" presStyleCnt="3">
        <dgm:presLayoutVars>
          <dgm:chMax val="0"/>
          <dgm:bulletEnabled val="1"/>
        </dgm:presLayoutVars>
      </dgm:prSet>
      <dgm:spPr/>
    </dgm:pt>
    <dgm:pt modelId="{8DE8740A-BFE0-4A03-949C-B9A30C8E2CFA}" type="pres">
      <dgm:prSet presAssocID="{4BB173C4-F0B6-433E-AF49-2C5FD9BB01CB}" presName="negativeSpace" presStyleCnt="0"/>
      <dgm:spPr/>
    </dgm:pt>
    <dgm:pt modelId="{614F0393-E463-4C7F-8750-A034D977C4EC}" type="pres">
      <dgm:prSet presAssocID="{4BB173C4-F0B6-433E-AF49-2C5FD9BB01CB}" presName="childText" presStyleLbl="conFgAcc1" presStyleIdx="1" presStyleCnt="3">
        <dgm:presLayoutVars>
          <dgm:bulletEnabled val="1"/>
        </dgm:presLayoutVars>
      </dgm:prSet>
      <dgm:spPr/>
    </dgm:pt>
    <dgm:pt modelId="{DDF79B22-6FB4-4ADB-B147-ED63F393D855}" type="pres">
      <dgm:prSet presAssocID="{BC3BE88A-702A-4DBA-9EC0-FC5C49327FC2}" presName="spaceBetweenRectangles" presStyleCnt="0"/>
      <dgm:spPr/>
    </dgm:pt>
    <dgm:pt modelId="{0A5F91E7-238A-4ED5-8083-9C227D38EAC8}" type="pres">
      <dgm:prSet presAssocID="{2A597156-93CB-432B-B0BB-B5E5C89E1E90}" presName="parentLin" presStyleCnt="0"/>
      <dgm:spPr/>
    </dgm:pt>
    <dgm:pt modelId="{CCAD69D8-3F80-4256-AD49-B40BFCC45B8F}" type="pres">
      <dgm:prSet presAssocID="{2A597156-93CB-432B-B0BB-B5E5C89E1E90}" presName="parentLeftMargin" presStyleLbl="node1" presStyleIdx="1" presStyleCnt="3"/>
      <dgm:spPr/>
    </dgm:pt>
    <dgm:pt modelId="{6D3E3363-D77C-41C0-8CA2-64E66DA14201}" type="pres">
      <dgm:prSet presAssocID="{2A597156-93CB-432B-B0BB-B5E5C89E1E90}" presName="parentText" presStyleLbl="node1" presStyleIdx="2" presStyleCnt="3">
        <dgm:presLayoutVars>
          <dgm:chMax val="0"/>
          <dgm:bulletEnabled val="1"/>
        </dgm:presLayoutVars>
      </dgm:prSet>
      <dgm:spPr/>
    </dgm:pt>
    <dgm:pt modelId="{100A042C-DD7D-45FB-B2BC-C0E0D1DBB751}" type="pres">
      <dgm:prSet presAssocID="{2A597156-93CB-432B-B0BB-B5E5C89E1E90}" presName="negativeSpace" presStyleCnt="0"/>
      <dgm:spPr/>
    </dgm:pt>
    <dgm:pt modelId="{FFAD306E-21B7-4A00-AAAD-6C133A54BD12}" type="pres">
      <dgm:prSet presAssocID="{2A597156-93CB-432B-B0BB-B5E5C89E1E90}" presName="childText" presStyleLbl="conFgAcc1" presStyleIdx="2" presStyleCnt="3">
        <dgm:presLayoutVars>
          <dgm:bulletEnabled val="1"/>
        </dgm:presLayoutVars>
      </dgm:prSet>
      <dgm:spPr/>
    </dgm:pt>
  </dgm:ptLst>
  <dgm:cxnLst>
    <dgm:cxn modelId="{0664C804-A9D7-4943-AB3E-E484ABEF6D89}" srcId="{C8A43DEA-CEB9-446F-B292-8E34B19CE21C}" destId="{4BB173C4-F0B6-433E-AF49-2C5FD9BB01CB}" srcOrd="1" destOrd="0" parTransId="{E7F18F30-A8E8-44DF-81A1-5E9AE8740080}" sibTransId="{BC3BE88A-702A-4DBA-9EC0-FC5C49327FC2}"/>
    <dgm:cxn modelId="{72FF6612-9CF1-4678-8AEC-4629A8A290FA}" type="presOf" srcId="{C56AC196-40BC-4071-B128-61FBE60271BF}" destId="{0A11CBE2-0694-4F63-A49B-AF6434C89005}" srcOrd="0" destOrd="0" presId="urn:microsoft.com/office/officeart/2005/8/layout/list1"/>
    <dgm:cxn modelId="{7616A016-7F5E-4177-AC39-807B2E10E319}" type="presOf" srcId="{2A597156-93CB-432B-B0BB-B5E5C89E1E90}" destId="{6D3E3363-D77C-41C0-8CA2-64E66DA14201}" srcOrd="1" destOrd="0" presId="urn:microsoft.com/office/officeart/2005/8/layout/list1"/>
    <dgm:cxn modelId="{D2EC382F-B680-400B-A60D-4BDFB613A2A3}" type="presOf" srcId="{2A597156-93CB-432B-B0BB-B5E5C89E1E90}" destId="{CCAD69D8-3F80-4256-AD49-B40BFCC45B8F}" srcOrd="0" destOrd="0" presId="urn:microsoft.com/office/officeart/2005/8/layout/list1"/>
    <dgm:cxn modelId="{7665FB39-0E3D-48FD-9BFC-702EC23B6312}" srcId="{C8A43DEA-CEB9-446F-B292-8E34B19CE21C}" destId="{C56AC196-40BC-4071-B128-61FBE60271BF}" srcOrd="0" destOrd="0" parTransId="{323A65B1-8422-43AF-B32A-9F1F4F5A2B14}" sibTransId="{B26CC430-ABC3-4B53-88E3-B9584983F88C}"/>
    <dgm:cxn modelId="{93790B5D-E264-4175-9A93-69D011C0A557}" type="presOf" srcId="{C8A43DEA-CEB9-446F-B292-8E34B19CE21C}" destId="{4C33B550-1017-4D15-9763-4D872803488A}" srcOrd="0" destOrd="0" presId="urn:microsoft.com/office/officeart/2005/8/layout/list1"/>
    <dgm:cxn modelId="{943CCC49-C904-4F8C-B87C-A27D43D564D1}" srcId="{C8A43DEA-CEB9-446F-B292-8E34B19CE21C}" destId="{2A597156-93CB-432B-B0BB-B5E5C89E1E90}" srcOrd="2" destOrd="0" parTransId="{93321AD0-A007-40EA-A7FB-F1A7BF8BC359}" sibTransId="{C0D825E5-CBD7-430B-A3BF-F6085BC5F62E}"/>
    <dgm:cxn modelId="{96554B59-626F-46A2-B227-DFD2AF693A41}" type="presOf" srcId="{4BB173C4-F0B6-433E-AF49-2C5FD9BB01CB}" destId="{719528B9-36AD-4A41-9910-EC0575342896}" srcOrd="1" destOrd="0" presId="urn:microsoft.com/office/officeart/2005/8/layout/list1"/>
    <dgm:cxn modelId="{44BE03D1-95CB-4E49-8473-207C461F7D02}" type="presOf" srcId="{4BB173C4-F0B6-433E-AF49-2C5FD9BB01CB}" destId="{92EBD676-9F7E-45F4-902C-7EF0C400BC71}" srcOrd="0" destOrd="0" presId="urn:microsoft.com/office/officeart/2005/8/layout/list1"/>
    <dgm:cxn modelId="{37A04DDF-849B-4044-9F91-FC60DFAA15A0}" type="presOf" srcId="{C56AC196-40BC-4071-B128-61FBE60271BF}" destId="{4AC7DFE3-C95C-437B-85FA-2FFE705CE2DC}" srcOrd="1" destOrd="0" presId="urn:microsoft.com/office/officeart/2005/8/layout/list1"/>
    <dgm:cxn modelId="{C58F556E-F89B-41AC-ACA4-7FA24EE07D84}" type="presParOf" srcId="{4C33B550-1017-4D15-9763-4D872803488A}" destId="{3B57E87C-5551-4756-8200-76652E3AF482}" srcOrd="0" destOrd="0" presId="urn:microsoft.com/office/officeart/2005/8/layout/list1"/>
    <dgm:cxn modelId="{CB8B7A86-A0EA-406D-93FB-5DC90100BE7D}" type="presParOf" srcId="{3B57E87C-5551-4756-8200-76652E3AF482}" destId="{0A11CBE2-0694-4F63-A49B-AF6434C89005}" srcOrd="0" destOrd="0" presId="urn:microsoft.com/office/officeart/2005/8/layout/list1"/>
    <dgm:cxn modelId="{CF9BA4C2-CE81-4E6A-81F3-AD0466485EF2}" type="presParOf" srcId="{3B57E87C-5551-4756-8200-76652E3AF482}" destId="{4AC7DFE3-C95C-437B-85FA-2FFE705CE2DC}" srcOrd="1" destOrd="0" presId="urn:microsoft.com/office/officeart/2005/8/layout/list1"/>
    <dgm:cxn modelId="{E1FCF984-0C15-431D-A875-20E45F1D3527}" type="presParOf" srcId="{4C33B550-1017-4D15-9763-4D872803488A}" destId="{E29CB287-0FB9-4E5F-B8C6-CCFBBBFE4AAD}" srcOrd="1" destOrd="0" presId="urn:microsoft.com/office/officeart/2005/8/layout/list1"/>
    <dgm:cxn modelId="{C9D9CD1B-BEB8-4C4D-803D-8C9EEFA2F7F8}" type="presParOf" srcId="{4C33B550-1017-4D15-9763-4D872803488A}" destId="{4FEE5F9D-9B83-4563-AD9D-06040C494A26}" srcOrd="2" destOrd="0" presId="urn:microsoft.com/office/officeart/2005/8/layout/list1"/>
    <dgm:cxn modelId="{9A64EC89-2272-4B5D-96F2-A43457A4D249}" type="presParOf" srcId="{4C33B550-1017-4D15-9763-4D872803488A}" destId="{87063CF8-C2C0-4533-AFA9-F8AA5697E7B8}" srcOrd="3" destOrd="0" presId="urn:microsoft.com/office/officeart/2005/8/layout/list1"/>
    <dgm:cxn modelId="{85F1D1F8-E33E-46C3-B3A5-34D5FC92E42F}" type="presParOf" srcId="{4C33B550-1017-4D15-9763-4D872803488A}" destId="{36A0ABBF-A32E-47CA-88D2-A9BF4968D474}" srcOrd="4" destOrd="0" presId="urn:microsoft.com/office/officeart/2005/8/layout/list1"/>
    <dgm:cxn modelId="{9DF92111-D792-4160-992F-9E3F8B6FC5DD}" type="presParOf" srcId="{36A0ABBF-A32E-47CA-88D2-A9BF4968D474}" destId="{92EBD676-9F7E-45F4-902C-7EF0C400BC71}" srcOrd="0" destOrd="0" presId="urn:microsoft.com/office/officeart/2005/8/layout/list1"/>
    <dgm:cxn modelId="{1DAF4378-07CF-4BA9-BD24-E0314A3992A8}" type="presParOf" srcId="{36A0ABBF-A32E-47CA-88D2-A9BF4968D474}" destId="{719528B9-36AD-4A41-9910-EC0575342896}" srcOrd="1" destOrd="0" presId="urn:microsoft.com/office/officeart/2005/8/layout/list1"/>
    <dgm:cxn modelId="{D4B494F7-546D-44A7-ADFA-0E8A642E2309}" type="presParOf" srcId="{4C33B550-1017-4D15-9763-4D872803488A}" destId="{8DE8740A-BFE0-4A03-949C-B9A30C8E2CFA}" srcOrd="5" destOrd="0" presId="urn:microsoft.com/office/officeart/2005/8/layout/list1"/>
    <dgm:cxn modelId="{B5A9E4F1-A161-44BB-942F-767C2AF27581}" type="presParOf" srcId="{4C33B550-1017-4D15-9763-4D872803488A}" destId="{614F0393-E463-4C7F-8750-A034D977C4EC}" srcOrd="6" destOrd="0" presId="urn:microsoft.com/office/officeart/2005/8/layout/list1"/>
    <dgm:cxn modelId="{520A6946-F803-4BED-932E-8A1BD4C33F34}" type="presParOf" srcId="{4C33B550-1017-4D15-9763-4D872803488A}" destId="{DDF79B22-6FB4-4ADB-B147-ED63F393D855}" srcOrd="7" destOrd="0" presId="urn:microsoft.com/office/officeart/2005/8/layout/list1"/>
    <dgm:cxn modelId="{8EC9C2DD-41F9-46FD-A37B-F8CF59857339}" type="presParOf" srcId="{4C33B550-1017-4D15-9763-4D872803488A}" destId="{0A5F91E7-238A-4ED5-8083-9C227D38EAC8}" srcOrd="8" destOrd="0" presId="urn:microsoft.com/office/officeart/2005/8/layout/list1"/>
    <dgm:cxn modelId="{A4FDB3E4-5EAF-4C53-BBBF-50F5EB345961}" type="presParOf" srcId="{0A5F91E7-238A-4ED5-8083-9C227D38EAC8}" destId="{CCAD69D8-3F80-4256-AD49-B40BFCC45B8F}" srcOrd="0" destOrd="0" presId="urn:microsoft.com/office/officeart/2005/8/layout/list1"/>
    <dgm:cxn modelId="{1AFB18AE-CC4B-4AE7-8BC4-A4CC750A66F4}" type="presParOf" srcId="{0A5F91E7-238A-4ED5-8083-9C227D38EAC8}" destId="{6D3E3363-D77C-41C0-8CA2-64E66DA14201}" srcOrd="1" destOrd="0" presId="urn:microsoft.com/office/officeart/2005/8/layout/list1"/>
    <dgm:cxn modelId="{EA58F1A9-13E1-4B88-BA34-954FFA60B620}" type="presParOf" srcId="{4C33B550-1017-4D15-9763-4D872803488A}" destId="{100A042C-DD7D-45FB-B2BC-C0E0D1DBB751}" srcOrd="9" destOrd="0" presId="urn:microsoft.com/office/officeart/2005/8/layout/list1"/>
    <dgm:cxn modelId="{B4D1B105-2DE1-4990-BBA8-FDBA47210E3C}" type="presParOf" srcId="{4C33B550-1017-4D15-9763-4D872803488A}" destId="{FFAD306E-21B7-4A00-AAAD-6C133A54BD12}"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D49503-E87E-499C-B1CA-69B38CE7419C}" type="doc">
      <dgm:prSet loTypeId="urn:microsoft.com/office/officeart/2005/8/layout/vList2" loCatId="list" qsTypeId="urn:microsoft.com/office/officeart/2005/8/quickstyle/simple2" qsCatId="simple" csTypeId="urn:microsoft.com/office/officeart/2005/8/colors/colorful2" csCatId="colorful"/>
      <dgm:spPr/>
      <dgm:t>
        <a:bodyPr/>
        <a:lstStyle/>
        <a:p>
          <a:endParaRPr lang="en-US"/>
        </a:p>
      </dgm:t>
    </dgm:pt>
    <dgm:pt modelId="{CA75A43B-ED23-4274-9987-E65BFDAEE31F}">
      <dgm:prSet/>
      <dgm:spPr/>
      <dgm:t>
        <a:bodyPr/>
        <a:lstStyle/>
        <a:p>
          <a:r>
            <a:rPr lang="en-US"/>
            <a:t>2 Truck and Trailer Combinations – Loaded with equipment for all level of entry</a:t>
          </a:r>
        </a:p>
      </dgm:t>
    </dgm:pt>
    <dgm:pt modelId="{2BEE2C9E-0605-43C6-BB8D-2C7D0012C538}" type="parTrans" cxnId="{14FC8AE4-7F4E-4157-871A-8C0AC78F0FE6}">
      <dgm:prSet/>
      <dgm:spPr/>
      <dgm:t>
        <a:bodyPr/>
        <a:lstStyle/>
        <a:p>
          <a:endParaRPr lang="en-US"/>
        </a:p>
      </dgm:t>
    </dgm:pt>
    <dgm:pt modelId="{3632A2A6-57AD-403F-BA22-2C359823A2C9}" type="sibTrans" cxnId="{14FC8AE4-7F4E-4157-871A-8C0AC78F0FE6}">
      <dgm:prSet/>
      <dgm:spPr/>
      <dgm:t>
        <a:bodyPr/>
        <a:lstStyle/>
        <a:p>
          <a:endParaRPr lang="en-US"/>
        </a:p>
      </dgm:t>
    </dgm:pt>
    <dgm:pt modelId="{219030F2-F1F6-423C-87E8-5E268D16D6EE}">
      <dgm:prSet/>
      <dgm:spPr/>
      <dgm:t>
        <a:bodyPr/>
        <a:lstStyle/>
        <a:p>
          <a:r>
            <a:rPr lang="en-US"/>
            <a:t>Sharonville – Office </a:t>
          </a:r>
        </a:p>
      </dgm:t>
    </dgm:pt>
    <dgm:pt modelId="{44EC2921-7D62-4299-9F46-75C3A967A38F}" type="parTrans" cxnId="{33E4F001-CBB4-489C-95FA-A8973B49B3C2}">
      <dgm:prSet/>
      <dgm:spPr/>
      <dgm:t>
        <a:bodyPr/>
        <a:lstStyle/>
        <a:p>
          <a:endParaRPr lang="en-US"/>
        </a:p>
      </dgm:t>
    </dgm:pt>
    <dgm:pt modelId="{FF401194-5878-4F06-AA6C-51A65372B361}" type="sibTrans" cxnId="{33E4F001-CBB4-489C-95FA-A8973B49B3C2}">
      <dgm:prSet/>
      <dgm:spPr/>
      <dgm:t>
        <a:bodyPr/>
        <a:lstStyle/>
        <a:p>
          <a:endParaRPr lang="en-US"/>
        </a:p>
      </dgm:t>
    </dgm:pt>
    <dgm:pt modelId="{CC4718CE-881B-4B34-AA91-84C1E496F6C2}">
      <dgm:prSet/>
      <dgm:spPr/>
      <dgm:t>
        <a:bodyPr/>
        <a:lstStyle/>
        <a:p>
          <a:r>
            <a:rPr lang="en-US"/>
            <a:t>Deerfield Township Fire, Station 57</a:t>
          </a:r>
        </a:p>
      </dgm:t>
    </dgm:pt>
    <dgm:pt modelId="{505FBF2D-446D-4007-AE95-216468796ABF}" type="parTrans" cxnId="{DB8F3351-D42E-4A7C-AC03-38AE2CD92E2B}">
      <dgm:prSet/>
      <dgm:spPr/>
      <dgm:t>
        <a:bodyPr/>
        <a:lstStyle/>
        <a:p>
          <a:endParaRPr lang="en-US"/>
        </a:p>
      </dgm:t>
    </dgm:pt>
    <dgm:pt modelId="{ACB2DDB2-64C2-449E-8FA5-5AB228DAEA41}" type="sibTrans" cxnId="{DB8F3351-D42E-4A7C-AC03-38AE2CD92E2B}">
      <dgm:prSet/>
      <dgm:spPr/>
      <dgm:t>
        <a:bodyPr/>
        <a:lstStyle/>
        <a:p>
          <a:endParaRPr lang="en-US"/>
        </a:p>
      </dgm:t>
    </dgm:pt>
    <dgm:pt modelId="{DF44B77F-4F1A-43EB-BEE6-386A795027EA}">
      <dgm:prSet/>
      <dgm:spPr/>
      <dgm:t>
        <a:bodyPr/>
        <a:lstStyle/>
        <a:p>
          <a:r>
            <a:rPr lang="en-US"/>
            <a:t>1 Foam Truck – Qty 16, 55-gallon drums of AR-AFFF 1%/3%</a:t>
          </a:r>
        </a:p>
      </dgm:t>
    </dgm:pt>
    <dgm:pt modelId="{2BE8262C-EAA7-4F03-8CEA-12E0B17ED1FA}" type="parTrans" cxnId="{5E441B9B-551F-4EC9-96AA-B708A4E419F2}">
      <dgm:prSet/>
      <dgm:spPr/>
      <dgm:t>
        <a:bodyPr/>
        <a:lstStyle/>
        <a:p>
          <a:endParaRPr lang="en-US"/>
        </a:p>
      </dgm:t>
    </dgm:pt>
    <dgm:pt modelId="{266BF9D9-B077-4D9B-9EEB-D34C149E62C6}" type="sibTrans" cxnId="{5E441B9B-551F-4EC9-96AA-B708A4E419F2}">
      <dgm:prSet/>
      <dgm:spPr/>
      <dgm:t>
        <a:bodyPr/>
        <a:lstStyle/>
        <a:p>
          <a:endParaRPr lang="en-US"/>
        </a:p>
      </dgm:t>
    </dgm:pt>
    <dgm:pt modelId="{4A94DCFE-C79A-4D0B-B742-40C0ADF83E59}">
      <dgm:prSet/>
      <dgm:spPr/>
      <dgm:t>
        <a:bodyPr/>
        <a:lstStyle/>
        <a:p>
          <a:r>
            <a:rPr lang="en-US"/>
            <a:t>City of Fairfield, Station 32</a:t>
          </a:r>
        </a:p>
      </dgm:t>
    </dgm:pt>
    <dgm:pt modelId="{2446A9D7-C2F7-4552-965B-023D96981BAB}" type="parTrans" cxnId="{D13C64D9-C748-4FF1-B3E3-548FAD86F822}">
      <dgm:prSet/>
      <dgm:spPr/>
      <dgm:t>
        <a:bodyPr/>
        <a:lstStyle/>
        <a:p>
          <a:endParaRPr lang="en-US"/>
        </a:p>
      </dgm:t>
    </dgm:pt>
    <dgm:pt modelId="{7ED917B7-7348-48F9-BB89-CFAFED4241DD}" type="sibTrans" cxnId="{D13C64D9-C748-4FF1-B3E3-548FAD86F822}">
      <dgm:prSet/>
      <dgm:spPr/>
      <dgm:t>
        <a:bodyPr/>
        <a:lstStyle/>
        <a:p>
          <a:endParaRPr lang="en-US"/>
        </a:p>
      </dgm:t>
    </dgm:pt>
    <dgm:pt modelId="{24D6F680-C7BD-459E-973C-FD925C8EB548}">
      <dgm:prSet/>
      <dgm:spPr/>
      <dgm:t>
        <a:bodyPr/>
        <a:lstStyle/>
        <a:p>
          <a:r>
            <a:rPr lang="en-US"/>
            <a:t>1 Analytical Response Unit – Metering and Monitoring Equipment</a:t>
          </a:r>
        </a:p>
      </dgm:t>
    </dgm:pt>
    <dgm:pt modelId="{0506D102-7932-4530-9BEA-92B7EC62994C}" type="parTrans" cxnId="{B17AA313-16DB-4CDD-951A-450F80A94A18}">
      <dgm:prSet/>
      <dgm:spPr/>
      <dgm:t>
        <a:bodyPr/>
        <a:lstStyle/>
        <a:p>
          <a:endParaRPr lang="en-US"/>
        </a:p>
      </dgm:t>
    </dgm:pt>
    <dgm:pt modelId="{77F15FAB-4BB3-40DA-857D-28774646FFC0}" type="sibTrans" cxnId="{B17AA313-16DB-4CDD-951A-450F80A94A18}">
      <dgm:prSet/>
      <dgm:spPr/>
      <dgm:t>
        <a:bodyPr/>
        <a:lstStyle/>
        <a:p>
          <a:endParaRPr lang="en-US"/>
        </a:p>
      </dgm:t>
    </dgm:pt>
    <dgm:pt modelId="{946116CF-A9BE-4A6D-952F-1FF72DD9128C}">
      <dgm:prSet/>
      <dgm:spPr/>
      <dgm:t>
        <a:bodyPr/>
        <a:lstStyle/>
        <a:p>
          <a:r>
            <a:rPr lang="en-US"/>
            <a:t>Sharonville - Office</a:t>
          </a:r>
        </a:p>
      </dgm:t>
    </dgm:pt>
    <dgm:pt modelId="{10A4A06F-72A9-4AB6-9365-B4403F279E98}" type="parTrans" cxnId="{2859BD40-0A6D-4807-BBFF-77F9DB2DEEA1}">
      <dgm:prSet/>
      <dgm:spPr/>
      <dgm:t>
        <a:bodyPr/>
        <a:lstStyle/>
        <a:p>
          <a:endParaRPr lang="en-US"/>
        </a:p>
      </dgm:t>
    </dgm:pt>
    <dgm:pt modelId="{333863CB-9A53-40E1-B6F5-29FEC9B582B3}" type="sibTrans" cxnId="{2859BD40-0A6D-4807-BBFF-77F9DB2DEEA1}">
      <dgm:prSet/>
      <dgm:spPr/>
      <dgm:t>
        <a:bodyPr/>
        <a:lstStyle/>
        <a:p>
          <a:endParaRPr lang="en-US"/>
        </a:p>
      </dgm:t>
    </dgm:pt>
    <dgm:pt modelId="{95E502D8-F2E2-4624-A6B9-2E16C67A1418}">
      <dgm:prSet/>
      <dgm:spPr/>
      <dgm:t>
        <a:bodyPr/>
        <a:lstStyle/>
        <a:p>
          <a:r>
            <a:rPr lang="en-US"/>
            <a:t>2 Absorbent Trailers – Booms (hard and soft), Pads, Pillows, Socks, Pigs, Overpacks</a:t>
          </a:r>
        </a:p>
      </dgm:t>
    </dgm:pt>
    <dgm:pt modelId="{00CC4F2E-EBD4-4A38-9D65-A9DE039E7F77}" type="parTrans" cxnId="{6B2E8124-62BA-4885-92E4-D55CBE1203DB}">
      <dgm:prSet/>
      <dgm:spPr/>
      <dgm:t>
        <a:bodyPr/>
        <a:lstStyle/>
        <a:p>
          <a:endParaRPr lang="en-US"/>
        </a:p>
      </dgm:t>
    </dgm:pt>
    <dgm:pt modelId="{BEFF7F11-579A-4161-B898-DFA512ABC1C4}" type="sibTrans" cxnId="{6B2E8124-62BA-4885-92E4-D55CBE1203DB}">
      <dgm:prSet/>
      <dgm:spPr/>
      <dgm:t>
        <a:bodyPr/>
        <a:lstStyle/>
        <a:p>
          <a:endParaRPr lang="en-US"/>
        </a:p>
      </dgm:t>
    </dgm:pt>
    <dgm:pt modelId="{BC959F84-9C58-45B7-A459-EEF0834768B8}">
      <dgm:prSet/>
      <dgm:spPr/>
      <dgm:t>
        <a:bodyPr/>
        <a:lstStyle/>
        <a:p>
          <a:r>
            <a:rPr lang="en-US"/>
            <a:t>City of Fairfield, Station 33</a:t>
          </a:r>
        </a:p>
      </dgm:t>
    </dgm:pt>
    <dgm:pt modelId="{FCAFC3C8-BE21-444A-910F-012C9389F5C1}" type="parTrans" cxnId="{1AD80346-8557-4AE0-A0DD-126FE4635825}">
      <dgm:prSet/>
      <dgm:spPr/>
      <dgm:t>
        <a:bodyPr/>
        <a:lstStyle/>
        <a:p>
          <a:endParaRPr lang="en-US"/>
        </a:p>
      </dgm:t>
    </dgm:pt>
    <dgm:pt modelId="{DCBF8736-CA44-4B81-8BD6-8B5C18511334}" type="sibTrans" cxnId="{1AD80346-8557-4AE0-A0DD-126FE4635825}">
      <dgm:prSet/>
      <dgm:spPr/>
      <dgm:t>
        <a:bodyPr/>
        <a:lstStyle/>
        <a:p>
          <a:endParaRPr lang="en-US"/>
        </a:p>
      </dgm:t>
    </dgm:pt>
    <dgm:pt modelId="{14CD2044-FED0-473D-94B4-5CF76FC1A544}">
      <dgm:prSet/>
      <dgm:spPr/>
      <dgm:t>
        <a:bodyPr/>
        <a:lstStyle/>
        <a:p>
          <a:r>
            <a:rPr lang="en-US"/>
            <a:t>Sharonville – Office (currently under renovation)</a:t>
          </a:r>
        </a:p>
      </dgm:t>
    </dgm:pt>
    <dgm:pt modelId="{16A27909-C138-4AB5-A448-20113447115F}" type="parTrans" cxnId="{C5E21408-9D99-4125-B0D7-5CE2419C6584}">
      <dgm:prSet/>
      <dgm:spPr/>
      <dgm:t>
        <a:bodyPr/>
        <a:lstStyle/>
        <a:p>
          <a:endParaRPr lang="en-US"/>
        </a:p>
      </dgm:t>
    </dgm:pt>
    <dgm:pt modelId="{A9310FDE-0D4A-4061-92DE-179C09C007B0}" type="sibTrans" cxnId="{C5E21408-9D99-4125-B0D7-5CE2419C6584}">
      <dgm:prSet/>
      <dgm:spPr/>
      <dgm:t>
        <a:bodyPr/>
        <a:lstStyle/>
        <a:p>
          <a:endParaRPr lang="en-US"/>
        </a:p>
      </dgm:t>
    </dgm:pt>
    <dgm:pt modelId="{4186AFB5-60EB-48E1-9A04-289D3B5ECD88}">
      <dgm:prSet/>
      <dgm:spPr/>
      <dgm:t>
        <a:bodyPr/>
        <a:lstStyle/>
        <a:p>
          <a:r>
            <a:rPr lang="en-US"/>
            <a:t>1 Command Van (Command 400)</a:t>
          </a:r>
        </a:p>
      </dgm:t>
    </dgm:pt>
    <dgm:pt modelId="{845901F1-CAE2-40B8-875D-6B15C6C2104B}" type="parTrans" cxnId="{FD898D21-D852-45F6-97B5-25C9E87C7143}">
      <dgm:prSet/>
      <dgm:spPr/>
      <dgm:t>
        <a:bodyPr/>
        <a:lstStyle/>
        <a:p>
          <a:endParaRPr lang="en-US"/>
        </a:p>
      </dgm:t>
    </dgm:pt>
    <dgm:pt modelId="{C6EC46CD-136F-4C48-A9B6-731117D4A3ED}" type="sibTrans" cxnId="{FD898D21-D852-45F6-97B5-25C9E87C7143}">
      <dgm:prSet/>
      <dgm:spPr/>
      <dgm:t>
        <a:bodyPr/>
        <a:lstStyle/>
        <a:p>
          <a:endParaRPr lang="en-US"/>
        </a:p>
      </dgm:t>
    </dgm:pt>
    <dgm:pt modelId="{1F769CC4-226C-4553-B65B-A1EE27228FC7}">
      <dgm:prSet/>
      <dgm:spPr/>
      <dgm:t>
        <a:bodyPr/>
        <a:lstStyle/>
        <a:p>
          <a:r>
            <a:rPr lang="en-US"/>
            <a:t>Sharonville - Office</a:t>
          </a:r>
        </a:p>
      </dgm:t>
    </dgm:pt>
    <dgm:pt modelId="{E27D2EEB-71D0-49E6-965C-A8F4447147D3}" type="parTrans" cxnId="{290E7CBA-9DE9-4F5C-95FD-5516CD0EEDB0}">
      <dgm:prSet/>
      <dgm:spPr/>
      <dgm:t>
        <a:bodyPr/>
        <a:lstStyle/>
        <a:p>
          <a:endParaRPr lang="en-US"/>
        </a:p>
      </dgm:t>
    </dgm:pt>
    <dgm:pt modelId="{AE7946C4-8405-47A9-9F88-971BC1B67699}" type="sibTrans" cxnId="{290E7CBA-9DE9-4F5C-95FD-5516CD0EEDB0}">
      <dgm:prSet/>
      <dgm:spPr/>
      <dgm:t>
        <a:bodyPr/>
        <a:lstStyle/>
        <a:p>
          <a:endParaRPr lang="en-US"/>
        </a:p>
      </dgm:t>
    </dgm:pt>
    <dgm:pt modelId="{CA8A90B1-7BCE-46EF-AE5F-6CAA15C57598}" type="pres">
      <dgm:prSet presAssocID="{F8D49503-E87E-499C-B1CA-69B38CE7419C}" presName="linear" presStyleCnt="0">
        <dgm:presLayoutVars>
          <dgm:animLvl val="lvl"/>
          <dgm:resizeHandles val="exact"/>
        </dgm:presLayoutVars>
      </dgm:prSet>
      <dgm:spPr/>
    </dgm:pt>
    <dgm:pt modelId="{7CA6AEA9-6B04-47C3-A054-A29041000916}" type="pres">
      <dgm:prSet presAssocID="{CA75A43B-ED23-4274-9987-E65BFDAEE31F}" presName="parentText" presStyleLbl="node1" presStyleIdx="0" presStyleCnt="5">
        <dgm:presLayoutVars>
          <dgm:chMax val="0"/>
          <dgm:bulletEnabled val="1"/>
        </dgm:presLayoutVars>
      </dgm:prSet>
      <dgm:spPr/>
    </dgm:pt>
    <dgm:pt modelId="{33AACC27-EDE9-4540-9669-6D8F51439970}" type="pres">
      <dgm:prSet presAssocID="{CA75A43B-ED23-4274-9987-E65BFDAEE31F}" presName="childText" presStyleLbl="revTx" presStyleIdx="0" presStyleCnt="5">
        <dgm:presLayoutVars>
          <dgm:bulletEnabled val="1"/>
        </dgm:presLayoutVars>
      </dgm:prSet>
      <dgm:spPr/>
    </dgm:pt>
    <dgm:pt modelId="{54DCB39A-5DDA-4A05-A5D5-FCBA4BBA6A46}" type="pres">
      <dgm:prSet presAssocID="{DF44B77F-4F1A-43EB-BEE6-386A795027EA}" presName="parentText" presStyleLbl="node1" presStyleIdx="1" presStyleCnt="5">
        <dgm:presLayoutVars>
          <dgm:chMax val="0"/>
          <dgm:bulletEnabled val="1"/>
        </dgm:presLayoutVars>
      </dgm:prSet>
      <dgm:spPr/>
    </dgm:pt>
    <dgm:pt modelId="{FEBC1080-BCE1-4736-8929-817F9B62A4FA}" type="pres">
      <dgm:prSet presAssocID="{DF44B77F-4F1A-43EB-BEE6-386A795027EA}" presName="childText" presStyleLbl="revTx" presStyleIdx="1" presStyleCnt="5">
        <dgm:presLayoutVars>
          <dgm:bulletEnabled val="1"/>
        </dgm:presLayoutVars>
      </dgm:prSet>
      <dgm:spPr/>
    </dgm:pt>
    <dgm:pt modelId="{10E3457B-B94F-4F26-8530-E947C84E2494}" type="pres">
      <dgm:prSet presAssocID="{24D6F680-C7BD-459E-973C-FD925C8EB548}" presName="parentText" presStyleLbl="node1" presStyleIdx="2" presStyleCnt="5">
        <dgm:presLayoutVars>
          <dgm:chMax val="0"/>
          <dgm:bulletEnabled val="1"/>
        </dgm:presLayoutVars>
      </dgm:prSet>
      <dgm:spPr/>
    </dgm:pt>
    <dgm:pt modelId="{B58DD51C-BEA3-4C78-8EB5-99FF3DD4E2C5}" type="pres">
      <dgm:prSet presAssocID="{24D6F680-C7BD-459E-973C-FD925C8EB548}" presName="childText" presStyleLbl="revTx" presStyleIdx="2" presStyleCnt="5">
        <dgm:presLayoutVars>
          <dgm:bulletEnabled val="1"/>
        </dgm:presLayoutVars>
      </dgm:prSet>
      <dgm:spPr/>
    </dgm:pt>
    <dgm:pt modelId="{48578E38-E213-4FEB-8AD0-1387D21A6E76}" type="pres">
      <dgm:prSet presAssocID="{95E502D8-F2E2-4624-A6B9-2E16C67A1418}" presName="parentText" presStyleLbl="node1" presStyleIdx="3" presStyleCnt="5">
        <dgm:presLayoutVars>
          <dgm:chMax val="0"/>
          <dgm:bulletEnabled val="1"/>
        </dgm:presLayoutVars>
      </dgm:prSet>
      <dgm:spPr/>
    </dgm:pt>
    <dgm:pt modelId="{B7E056FC-0F90-49E9-A5A7-58653DC1F547}" type="pres">
      <dgm:prSet presAssocID="{95E502D8-F2E2-4624-A6B9-2E16C67A1418}" presName="childText" presStyleLbl="revTx" presStyleIdx="3" presStyleCnt="5">
        <dgm:presLayoutVars>
          <dgm:bulletEnabled val="1"/>
        </dgm:presLayoutVars>
      </dgm:prSet>
      <dgm:spPr/>
    </dgm:pt>
    <dgm:pt modelId="{284FD39A-4343-4CC8-98B1-0C293A3B500C}" type="pres">
      <dgm:prSet presAssocID="{4186AFB5-60EB-48E1-9A04-289D3B5ECD88}" presName="parentText" presStyleLbl="node1" presStyleIdx="4" presStyleCnt="5">
        <dgm:presLayoutVars>
          <dgm:chMax val="0"/>
          <dgm:bulletEnabled val="1"/>
        </dgm:presLayoutVars>
      </dgm:prSet>
      <dgm:spPr/>
    </dgm:pt>
    <dgm:pt modelId="{FB322DA5-CF43-4FED-8350-056B40E2293F}" type="pres">
      <dgm:prSet presAssocID="{4186AFB5-60EB-48E1-9A04-289D3B5ECD88}" presName="childText" presStyleLbl="revTx" presStyleIdx="4" presStyleCnt="5">
        <dgm:presLayoutVars>
          <dgm:bulletEnabled val="1"/>
        </dgm:presLayoutVars>
      </dgm:prSet>
      <dgm:spPr/>
    </dgm:pt>
  </dgm:ptLst>
  <dgm:cxnLst>
    <dgm:cxn modelId="{33E4F001-CBB4-489C-95FA-A8973B49B3C2}" srcId="{CA75A43B-ED23-4274-9987-E65BFDAEE31F}" destId="{219030F2-F1F6-423C-87E8-5E268D16D6EE}" srcOrd="0" destOrd="0" parTransId="{44EC2921-7D62-4299-9F46-75C3A967A38F}" sibTransId="{FF401194-5878-4F06-AA6C-51A65372B361}"/>
    <dgm:cxn modelId="{5186B206-5802-4711-AF86-13BF86CA9905}" type="presOf" srcId="{F8D49503-E87E-499C-B1CA-69B38CE7419C}" destId="{CA8A90B1-7BCE-46EF-AE5F-6CAA15C57598}" srcOrd="0" destOrd="0" presId="urn:microsoft.com/office/officeart/2005/8/layout/vList2"/>
    <dgm:cxn modelId="{C5E21408-9D99-4125-B0D7-5CE2419C6584}" srcId="{95E502D8-F2E2-4624-A6B9-2E16C67A1418}" destId="{14CD2044-FED0-473D-94B4-5CF76FC1A544}" srcOrd="1" destOrd="0" parTransId="{16A27909-C138-4AB5-A448-20113447115F}" sibTransId="{A9310FDE-0D4A-4061-92DE-179C09C007B0}"/>
    <dgm:cxn modelId="{B17AA313-16DB-4CDD-951A-450F80A94A18}" srcId="{F8D49503-E87E-499C-B1CA-69B38CE7419C}" destId="{24D6F680-C7BD-459E-973C-FD925C8EB548}" srcOrd="2" destOrd="0" parTransId="{0506D102-7932-4530-9BEA-92B7EC62994C}" sibTransId="{77F15FAB-4BB3-40DA-857D-28774646FFC0}"/>
    <dgm:cxn modelId="{FD898D21-D852-45F6-97B5-25C9E87C7143}" srcId="{F8D49503-E87E-499C-B1CA-69B38CE7419C}" destId="{4186AFB5-60EB-48E1-9A04-289D3B5ECD88}" srcOrd="4" destOrd="0" parTransId="{845901F1-CAE2-40B8-875D-6B15C6C2104B}" sibTransId="{C6EC46CD-136F-4C48-A9B6-731117D4A3ED}"/>
    <dgm:cxn modelId="{6B2E8124-62BA-4885-92E4-D55CBE1203DB}" srcId="{F8D49503-E87E-499C-B1CA-69B38CE7419C}" destId="{95E502D8-F2E2-4624-A6B9-2E16C67A1418}" srcOrd="3" destOrd="0" parTransId="{00CC4F2E-EBD4-4A38-9D65-A9DE039E7F77}" sibTransId="{BEFF7F11-579A-4161-B898-DFA512ABC1C4}"/>
    <dgm:cxn modelId="{2859BD40-0A6D-4807-BBFF-77F9DB2DEEA1}" srcId="{24D6F680-C7BD-459E-973C-FD925C8EB548}" destId="{946116CF-A9BE-4A6D-952F-1FF72DD9128C}" srcOrd="0" destOrd="0" parTransId="{10A4A06F-72A9-4AB6-9365-B4403F279E98}" sibTransId="{333863CB-9A53-40E1-B6F5-29FEC9B582B3}"/>
    <dgm:cxn modelId="{1AD80346-8557-4AE0-A0DD-126FE4635825}" srcId="{95E502D8-F2E2-4624-A6B9-2E16C67A1418}" destId="{BC959F84-9C58-45B7-A459-EEF0834768B8}" srcOrd="0" destOrd="0" parTransId="{FCAFC3C8-BE21-444A-910F-012C9389F5C1}" sibTransId="{DCBF8736-CA44-4B81-8BD6-8B5C18511334}"/>
    <dgm:cxn modelId="{85320C6A-B7A2-4190-8662-C9DBF7F370D8}" type="presOf" srcId="{24D6F680-C7BD-459E-973C-FD925C8EB548}" destId="{10E3457B-B94F-4F26-8530-E947C84E2494}" srcOrd="0" destOrd="0" presId="urn:microsoft.com/office/officeart/2005/8/layout/vList2"/>
    <dgm:cxn modelId="{0B0D926C-7847-4A61-9392-3AE3AE1A52E9}" type="presOf" srcId="{CA75A43B-ED23-4274-9987-E65BFDAEE31F}" destId="{7CA6AEA9-6B04-47C3-A054-A29041000916}" srcOrd="0" destOrd="0" presId="urn:microsoft.com/office/officeart/2005/8/layout/vList2"/>
    <dgm:cxn modelId="{DB8F3351-D42E-4A7C-AC03-38AE2CD92E2B}" srcId="{CA75A43B-ED23-4274-9987-E65BFDAEE31F}" destId="{CC4718CE-881B-4B34-AA91-84C1E496F6C2}" srcOrd="1" destOrd="0" parTransId="{505FBF2D-446D-4007-AE95-216468796ABF}" sibTransId="{ACB2DDB2-64C2-449E-8FA5-5AB228DAEA41}"/>
    <dgm:cxn modelId="{9C2B0079-F817-492D-855F-1173B3F0413C}" type="presOf" srcId="{4186AFB5-60EB-48E1-9A04-289D3B5ECD88}" destId="{284FD39A-4343-4CC8-98B1-0C293A3B500C}" srcOrd="0" destOrd="0" presId="urn:microsoft.com/office/officeart/2005/8/layout/vList2"/>
    <dgm:cxn modelId="{63B13D8C-694B-4715-8C83-B2B0548F7571}" type="presOf" srcId="{14CD2044-FED0-473D-94B4-5CF76FC1A544}" destId="{B7E056FC-0F90-49E9-A5A7-58653DC1F547}" srcOrd="0" destOrd="1" presId="urn:microsoft.com/office/officeart/2005/8/layout/vList2"/>
    <dgm:cxn modelId="{5E441B9B-551F-4EC9-96AA-B708A4E419F2}" srcId="{F8D49503-E87E-499C-B1CA-69B38CE7419C}" destId="{DF44B77F-4F1A-43EB-BEE6-386A795027EA}" srcOrd="1" destOrd="0" parTransId="{2BE8262C-EAA7-4F03-8CEA-12E0B17ED1FA}" sibTransId="{266BF9D9-B077-4D9B-9EEB-D34C149E62C6}"/>
    <dgm:cxn modelId="{75FFF29C-857C-47EE-921C-FB7313CF27D9}" type="presOf" srcId="{95E502D8-F2E2-4624-A6B9-2E16C67A1418}" destId="{48578E38-E213-4FEB-8AD0-1387D21A6E76}" srcOrd="0" destOrd="0" presId="urn:microsoft.com/office/officeart/2005/8/layout/vList2"/>
    <dgm:cxn modelId="{730303AB-19A7-4E5F-B5FF-65EA0558BE95}" type="presOf" srcId="{219030F2-F1F6-423C-87E8-5E268D16D6EE}" destId="{33AACC27-EDE9-4540-9669-6D8F51439970}" srcOrd="0" destOrd="0" presId="urn:microsoft.com/office/officeart/2005/8/layout/vList2"/>
    <dgm:cxn modelId="{F1D0E6AB-E1F7-4147-9560-080F5EE08AF8}" type="presOf" srcId="{1F769CC4-226C-4553-B65B-A1EE27228FC7}" destId="{FB322DA5-CF43-4FED-8350-056B40E2293F}" srcOrd="0" destOrd="0" presId="urn:microsoft.com/office/officeart/2005/8/layout/vList2"/>
    <dgm:cxn modelId="{290E7CBA-9DE9-4F5C-95FD-5516CD0EEDB0}" srcId="{4186AFB5-60EB-48E1-9A04-289D3B5ECD88}" destId="{1F769CC4-226C-4553-B65B-A1EE27228FC7}" srcOrd="0" destOrd="0" parTransId="{E27D2EEB-71D0-49E6-965C-A8F4447147D3}" sibTransId="{AE7946C4-8405-47A9-9F88-971BC1B67699}"/>
    <dgm:cxn modelId="{BF1AA5C0-4A62-47DD-9303-006B9D3F8780}" type="presOf" srcId="{CC4718CE-881B-4B34-AA91-84C1E496F6C2}" destId="{33AACC27-EDE9-4540-9669-6D8F51439970}" srcOrd="0" destOrd="1" presId="urn:microsoft.com/office/officeart/2005/8/layout/vList2"/>
    <dgm:cxn modelId="{493D45C9-659A-4A7A-A40C-4936DB8DA755}" type="presOf" srcId="{4A94DCFE-C79A-4D0B-B742-40C0ADF83E59}" destId="{FEBC1080-BCE1-4736-8929-817F9B62A4FA}" srcOrd="0" destOrd="0" presId="urn:microsoft.com/office/officeart/2005/8/layout/vList2"/>
    <dgm:cxn modelId="{D13C64D9-C748-4FF1-B3E3-548FAD86F822}" srcId="{DF44B77F-4F1A-43EB-BEE6-386A795027EA}" destId="{4A94DCFE-C79A-4D0B-B742-40C0ADF83E59}" srcOrd="0" destOrd="0" parTransId="{2446A9D7-C2F7-4552-965B-023D96981BAB}" sibTransId="{7ED917B7-7348-48F9-BB89-CFAFED4241DD}"/>
    <dgm:cxn modelId="{00F769DD-42DA-4DE5-AB34-2AB8597D8AE1}" type="presOf" srcId="{BC959F84-9C58-45B7-A459-EEF0834768B8}" destId="{B7E056FC-0F90-49E9-A5A7-58653DC1F547}" srcOrd="0" destOrd="0" presId="urn:microsoft.com/office/officeart/2005/8/layout/vList2"/>
    <dgm:cxn modelId="{14FC8AE4-7F4E-4157-871A-8C0AC78F0FE6}" srcId="{F8D49503-E87E-499C-B1CA-69B38CE7419C}" destId="{CA75A43B-ED23-4274-9987-E65BFDAEE31F}" srcOrd="0" destOrd="0" parTransId="{2BEE2C9E-0605-43C6-BB8D-2C7D0012C538}" sibTransId="{3632A2A6-57AD-403F-BA22-2C359823A2C9}"/>
    <dgm:cxn modelId="{39270CF3-F8AB-4AB3-9C5E-AFDF00A4FB0C}" type="presOf" srcId="{DF44B77F-4F1A-43EB-BEE6-386A795027EA}" destId="{54DCB39A-5DDA-4A05-A5D5-FCBA4BBA6A46}" srcOrd="0" destOrd="0" presId="urn:microsoft.com/office/officeart/2005/8/layout/vList2"/>
    <dgm:cxn modelId="{208FA0F9-2D9C-4735-BD51-A5B61530B354}" type="presOf" srcId="{946116CF-A9BE-4A6D-952F-1FF72DD9128C}" destId="{B58DD51C-BEA3-4C78-8EB5-99FF3DD4E2C5}" srcOrd="0" destOrd="0" presId="urn:microsoft.com/office/officeart/2005/8/layout/vList2"/>
    <dgm:cxn modelId="{DD3215D0-FCA2-4C93-A618-561274B1CCD3}" type="presParOf" srcId="{CA8A90B1-7BCE-46EF-AE5F-6CAA15C57598}" destId="{7CA6AEA9-6B04-47C3-A054-A29041000916}" srcOrd="0" destOrd="0" presId="urn:microsoft.com/office/officeart/2005/8/layout/vList2"/>
    <dgm:cxn modelId="{E8E3AECB-E874-4F44-BD8C-4B43C27F3DE6}" type="presParOf" srcId="{CA8A90B1-7BCE-46EF-AE5F-6CAA15C57598}" destId="{33AACC27-EDE9-4540-9669-6D8F51439970}" srcOrd="1" destOrd="0" presId="urn:microsoft.com/office/officeart/2005/8/layout/vList2"/>
    <dgm:cxn modelId="{29BC56D2-675A-4DF6-B6A7-2656F2FA70FB}" type="presParOf" srcId="{CA8A90B1-7BCE-46EF-AE5F-6CAA15C57598}" destId="{54DCB39A-5DDA-4A05-A5D5-FCBA4BBA6A46}" srcOrd="2" destOrd="0" presId="urn:microsoft.com/office/officeart/2005/8/layout/vList2"/>
    <dgm:cxn modelId="{C1CA864C-8D68-49B3-A42D-D292A752045D}" type="presParOf" srcId="{CA8A90B1-7BCE-46EF-AE5F-6CAA15C57598}" destId="{FEBC1080-BCE1-4736-8929-817F9B62A4FA}" srcOrd="3" destOrd="0" presId="urn:microsoft.com/office/officeart/2005/8/layout/vList2"/>
    <dgm:cxn modelId="{0870DD3D-82A5-4174-9485-CA6986FEBC03}" type="presParOf" srcId="{CA8A90B1-7BCE-46EF-AE5F-6CAA15C57598}" destId="{10E3457B-B94F-4F26-8530-E947C84E2494}" srcOrd="4" destOrd="0" presId="urn:microsoft.com/office/officeart/2005/8/layout/vList2"/>
    <dgm:cxn modelId="{CA36F708-E2C6-4F5B-B3F4-EC92AE2C23E1}" type="presParOf" srcId="{CA8A90B1-7BCE-46EF-AE5F-6CAA15C57598}" destId="{B58DD51C-BEA3-4C78-8EB5-99FF3DD4E2C5}" srcOrd="5" destOrd="0" presId="urn:microsoft.com/office/officeart/2005/8/layout/vList2"/>
    <dgm:cxn modelId="{F14CE6B6-A449-4308-A92B-7228FE45EB77}" type="presParOf" srcId="{CA8A90B1-7BCE-46EF-AE5F-6CAA15C57598}" destId="{48578E38-E213-4FEB-8AD0-1387D21A6E76}" srcOrd="6" destOrd="0" presId="urn:microsoft.com/office/officeart/2005/8/layout/vList2"/>
    <dgm:cxn modelId="{BB055DDD-C60A-4467-8446-0A7FAF1E6116}" type="presParOf" srcId="{CA8A90B1-7BCE-46EF-AE5F-6CAA15C57598}" destId="{B7E056FC-0F90-49E9-A5A7-58653DC1F547}" srcOrd="7" destOrd="0" presId="urn:microsoft.com/office/officeart/2005/8/layout/vList2"/>
    <dgm:cxn modelId="{2CB1833C-91E5-43CC-8F39-D3F168EF458C}" type="presParOf" srcId="{CA8A90B1-7BCE-46EF-AE5F-6CAA15C57598}" destId="{284FD39A-4343-4CC8-98B1-0C293A3B500C}" srcOrd="8" destOrd="0" presId="urn:microsoft.com/office/officeart/2005/8/layout/vList2"/>
    <dgm:cxn modelId="{D95538E9-3AE8-405A-8688-8B42D62C19FC}" type="presParOf" srcId="{CA8A90B1-7BCE-46EF-AE5F-6CAA15C57598}" destId="{FB322DA5-CF43-4FED-8350-056B40E2293F}"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BD04E2F-50B3-482D-9538-FBC0D03AD07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F2C853C-95DC-451C-B341-7D16CA9E08D3}">
      <dgm:prSet custT="1"/>
      <dgm:spPr/>
      <dgm:t>
        <a:bodyPr/>
        <a:lstStyle/>
        <a:p>
          <a:pPr algn="ctr"/>
          <a:r>
            <a:rPr lang="en-US" sz="1200" b="0" i="0" dirty="0">
              <a:latin typeface="Arial" panose="020B0604020202020204" pitchFamily="34" charset="0"/>
              <a:cs typeface="Arial" panose="020B0604020202020204" pitchFamily="34" charset="0"/>
            </a:rPr>
            <a:t>Hydrogen fluoride is a chemical compound that contains fluorine. It can exist as a colorless gas or as a fuming liquid, or it can be dissolved in water.</a:t>
          </a:r>
          <a:endParaRPr lang="en-US" sz="1200" dirty="0">
            <a:latin typeface="Arial" panose="020B0604020202020204" pitchFamily="34" charset="0"/>
            <a:cs typeface="Arial" panose="020B0604020202020204" pitchFamily="34" charset="0"/>
          </a:endParaRPr>
        </a:p>
      </dgm:t>
    </dgm:pt>
    <dgm:pt modelId="{F058944D-67CA-4EA9-ADC3-1BECA7E82EF2}" type="parTrans" cxnId="{47E92777-577B-4365-8E60-B2B7B7BF827A}">
      <dgm:prSet/>
      <dgm:spPr/>
      <dgm:t>
        <a:bodyPr/>
        <a:lstStyle/>
        <a:p>
          <a:endParaRPr lang="en-US"/>
        </a:p>
      </dgm:t>
    </dgm:pt>
    <dgm:pt modelId="{3712B936-7EDB-424F-9BCA-8C77F562FFDA}" type="sibTrans" cxnId="{47E92777-577B-4365-8E60-B2B7B7BF827A}">
      <dgm:prSet/>
      <dgm:spPr/>
      <dgm:t>
        <a:bodyPr/>
        <a:lstStyle/>
        <a:p>
          <a:endParaRPr lang="en-US"/>
        </a:p>
      </dgm:t>
    </dgm:pt>
    <dgm:pt modelId="{619FD795-87A7-4419-96A4-EA8EE8521F6C}">
      <dgm:prSet custT="1"/>
      <dgm:spPr/>
      <dgm:t>
        <a:bodyPr/>
        <a:lstStyle/>
        <a:p>
          <a:pPr algn="ctr"/>
          <a:r>
            <a:rPr lang="en-US" sz="1400" b="0" i="0" dirty="0">
              <a:latin typeface="Arial" panose="020B0604020202020204" pitchFamily="34" charset="0"/>
              <a:cs typeface="Arial" panose="020B0604020202020204" pitchFamily="34" charset="0"/>
            </a:rPr>
            <a:t>When hydrogen fluoride is dissolved in water, it may be called hydrofluoric acid.</a:t>
          </a:r>
          <a:endParaRPr lang="en-US" sz="1400" dirty="0">
            <a:latin typeface="Arial" panose="020B0604020202020204" pitchFamily="34" charset="0"/>
            <a:cs typeface="Arial" panose="020B0604020202020204" pitchFamily="34" charset="0"/>
          </a:endParaRPr>
        </a:p>
      </dgm:t>
    </dgm:pt>
    <dgm:pt modelId="{8BECBAF1-68ED-4754-BAB0-DEE7A768F492}" type="parTrans" cxnId="{28741870-9305-4406-BEBE-71EA20BBAF45}">
      <dgm:prSet/>
      <dgm:spPr/>
      <dgm:t>
        <a:bodyPr/>
        <a:lstStyle/>
        <a:p>
          <a:endParaRPr lang="en-US"/>
        </a:p>
      </dgm:t>
    </dgm:pt>
    <dgm:pt modelId="{0AFE664B-1585-486E-A1C2-6A603C575AA1}" type="sibTrans" cxnId="{28741870-9305-4406-BEBE-71EA20BBAF45}">
      <dgm:prSet/>
      <dgm:spPr/>
      <dgm:t>
        <a:bodyPr/>
        <a:lstStyle/>
        <a:p>
          <a:endParaRPr lang="en-US"/>
        </a:p>
      </dgm:t>
    </dgm:pt>
    <dgm:pt modelId="{251E147A-3FD2-41A3-BC65-C7DF4EF09071}">
      <dgm:prSet custT="1"/>
      <dgm:spPr/>
      <dgm:t>
        <a:bodyPr/>
        <a:lstStyle/>
        <a:p>
          <a:pPr algn="ctr"/>
          <a:r>
            <a:rPr lang="en-US" sz="1400" b="0" i="0" dirty="0">
              <a:latin typeface="Arial" panose="020B0604020202020204" pitchFamily="34" charset="0"/>
              <a:cs typeface="Arial" panose="020B0604020202020204" pitchFamily="34" charset="0"/>
            </a:rPr>
            <a:t>Hydrogen fluoride can be released when other fluoride-containing compounds such as ammonium fluoride are combined with water.</a:t>
          </a:r>
          <a:endParaRPr lang="en-US" sz="1400" dirty="0">
            <a:latin typeface="Arial" panose="020B0604020202020204" pitchFamily="34" charset="0"/>
            <a:cs typeface="Arial" panose="020B0604020202020204" pitchFamily="34" charset="0"/>
          </a:endParaRPr>
        </a:p>
      </dgm:t>
    </dgm:pt>
    <dgm:pt modelId="{E7AD74A4-D19A-4BB0-ACBE-240BE4D992E2}" type="parTrans" cxnId="{6CB5DE0E-F94A-4B0E-A8F3-A5A502732D8D}">
      <dgm:prSet/>
      <dgm:spPr/>
      <dgm:t>
        <a:bodyPr/>
        <a:lstStyle/>
        <a:p>
          <a:endParaRPr lang="en-US"/>
        </a:p>
      </dgm:t>
    </dgm:pt>
    <dgm:pt modelId="{C4B5ED16-84FA-437A-B19B-7D5F2AD69851}" type="sibTrans" cxnId="{6CB5DE0E-F94A-4B0E-A8F3-A5A502732D8D}">
      <dgm:prSet/>
      <dgm:spPr/>
      <dgm:t>
        <a:bodyPr/>
        <a:lstStyle/>
        <a:p>
          <a:endParaRPr lang="en-US"/>
        </a:p>
      </dgm:t>
    </dgm:pt>
    <dgm:pt modelId="{F4325BB9-47E8-41B5-8C2F-614DCD9E63A3}">
      <dgm:prSet custT="1"/>
      <dgm:spPr/>
      <dgm:t>
        <a:bodyPr/>
        <a:lstStyle/>
        <a:p>
          <a:pPr algn="ctr"/>
          <a:r>
            <a:rPr lang="en-US" sz="1200" b="1" i="0">
              <a:latin typeface="Arial" panose="020B0604020202020204" pitchFamily="34" charset="0"/>
              <a:cs typeface="Arial" panose="020B0604020202020204" pitchFamily="34" charset="0"/>
            </a:rPr>
            <a:t>Where hydrogen fluoride is found and how it is used</a:t>
          </a:r>
          <a:endParaRPr lang="en-US" sz="1200">
            <a:latin typeface="Arial" panose="020B0604020202020204" pitchFamily="34" charset="0"/>
            <a:cs typeface="Arial" panose="020B0604020202020204" pitchFamily="34" charset="0"/>
          </a:endParaRPr>
        </a:p>
      </dgm:t>
    </dgm:pt>
    <dgm:pt modelId="{A9044054-99DE-46CE-98E3-70BE7CB1DB1B}" type="parTrans" cxnId="{8241B100-8009-4F21-9927-72A03D868BC1}">
      <dgm:prSet/>
      <dgm:spPr/>
      <dgm:t>
        <a:bodyPr/>
        <a:lstStyle/>
        <a:p>
          <a:endParaRPr lang="en-US"/>
        </a:p>
      </dgm:t>
    </dgm:pt>
    <dgm:pt modelId="{94134742-B080-4697-B06D-92351346B0B8}" type="sibTrans" cxnId="{8241B100-8009-4F21-9927-72A03D868BC1}">
      <dgm:prSet/>
      <dgm:spPr/>
      <dgm:t>
        <a:bodyPr/>
        <a:lstStyle/>
        <a:p>
          <a:endParaRPr lang="en-US"/>
        </a:p>
      </dgm:t>
    </dgm:pt>
    <dgm:pt modelId="{74A27671-3F8F-4359-9C3E-34B793EAC878}">
      <dgm:prSet custT="1"/>
      <dgm:spPr/>
      <dgm:t>
        <a:bodyPr/>
        <a:lstStyle/>
        <a:p>
          <a:pPr algn="ctr"/>
          <a:r>
            <a:rPr lang="en-US" sz="1200" b="0" i="0" dirty="0">
              <a:latin typeface="Arial" panose="020B0604020202020204" pitchFamily="34" charset="0"/>
              <a:cs typeface="Arial" panose="020B0604020202020204" pitchFamily="34" charset="0"/>
            </a:rPr>
            <a:t>Hydrogen fluoride is used to make refrigerants, herbicides, pharmaceuticals, high-octane gasoline, aluminum, plastics, electrical components, and fluorescent light bulbs. Sixty percent of the hydrogen fluoride used in manufacturing is for processes to make refrigerants.</a:t>
          </a:r>
          <a:endParaRPr lang="en-US" sz="1200" dirty="0">
            <a:latin typeface="Arial" panose="020B0604020202020204" pitchFamily="34" charset="0"/>
            <a:cs typeface="Arial" panose="020B0604020202020204" pitchFamily="34" charset="0"/>
          </a:endParaRPr>
        </a:p>
      </dgm:t>
    </dgm:pt>
    <dgm:pt modelId="{336E6480-378B-4C20-957D-B4FCCEA2197F}" type="parTrans" cxnId="{10BD25A8-EA32-4024-8B21-3C83202D4694}">
      <dgm:prSet/>
      <dgm:spPr/>
      <dgm:t>
        <a:bodyPr/>
        <a:lstStyle/>
        <a:p>
          <a:endParaRPr lang="en-US"/>
        </a:p>
      </dgm:t>
    </dgm:pt>
    <dgm:pt modelId="{8830EB0E-7AAF-4583-801A-97CFA0C322A5}" type="sibTrans" cxnId="{10BD25A8-EA32-4024-8B21-3C83202D4694}">
      <dgm:prSet/>
      <dgm:spPr/>
      <dgm:t>
        <a:bodyPr/>
        <a:lstStyle/>
        <a:p>
          <a:endParaRPr lang="en-US"/>
        </a:p>
      </dgm:t>
    </dgm:pt>
    <dgm:pt modelId="{82ED6620-A8FA-4933-BC29-126ACAD89635}">
      <dgm:prSet custT="1"/>
      <dgm:spPr/>
      <dgm:t>
        <a:bodyPr/>
        <a:lstStyle/>
        <a:p>
          <a:pPr algn="ctr"/>
          <a:r>
            <a:rPr lang="en-US" sz="1400" b="0" i="0" dirty="0">
              <a:latin typeface="Arial" panose="020B0604020202020204" pitchFamily="34" charset="0"/>
              <a:cs typeface="Arial" panose="020B0604020202020204" pitchFamily="34" charset="0"/>
            </a:rPr>
            <a:t>Hydrogen fluoride is also used for etching glass and metal.</a:t>
          </a:r>
          <a:endParaRPr lang="en-US" sz="1400" dirty="0">
            <a:latin typeface="Arial" panose="020B0604020202020204" pitchFamily="34" charset="0"/>
            <a:cs typeface="Arial" panose="020B0604020202020204" pitchFamily="34" charset="0"/>
          </a:endParaRPr>
        </a:p>
      </dgm:t>
    </dgm:pt>
    <dgm:pt modelId="{6F42B16D-1E19-463D-884F-38917115ADA0}" type="parTrans" cxnId="{45BCBE09-6D4C-4CE6-872D-A87E0AD34CB5}">
      <dgm:prSet/>
      <dgm:spPr/>
      <dgm:t>
        <a:bodyPr/>
        <a:lstStyle/>
        <a:p>
          <a:endParaRPr lang="en-US"/>
        </a:p>
      </dgm:t>
    </dgm:pt>
    <dgm:pt modelId="{20016297-D23F-4F21-84C5-B4D72257944C}" type="sibTrans" cxnId="{45BCBE09-6D4C-4CE6-872D-A87E0AD34CB5}">
      <dgm:prSet/>
      <dgm:spPr/>
      <dgm:t>
        <a:bodyPr/>
        <a:lstStyle/>
        <a:p>
          <a:endParaRPr lang="en-US"/>
        </a:p>
      </dgm:t>
    </dgm:pt>
    <dgm:pt modelId="{D9161634-390F-4CAD-8F5A-BA062DB89EBE}" type="pres">
      <dgm:prSet presAssocID="{5BD04E2F-50B3-482D-9538-FBC0D03AD071}" presName="linear" presStyleCnt="0">
        <dgm:presLayoutVars>
          <dgm:animLvl val="lvl"/>
          <dgm:resizeHandles val="exact"/>
        </dgm:presLayoutVars>
      </dgm:prSet>
      <dgm:spPr/>
    </dgm:pt>
    <dgm:pt modelId="{2750BA23-D06A-4D1F-8FF1-9EB01A4D6330}" type="pres">
      <dgm:prSet presAssocID="{2F2C853C-95DC-451C-B341-7D16CA9E08D3}" presName="parentText" presStyleLbl="node1" presStyleIdx="0" presStyleCnt="6">
        <dgm:presLayoutVars>
          <dgm:chMax val="0"/>
          <dgm:bulletEnabled val="1"/>
        </dgm:presLayoutVars>
      </dgm:prSet>
      <dgm:spPr/>
    </dgm:pt>
    <dgm:pt modelId="{06230186-62E3-4E05-866B-762C6B61755B}" type="pres">
      <dgm:prSet presAssocID="{3712B936-7EDB-424F-9BCA-8C77F562FFDA}" presName="spacer" presStyleCnt="0"/>
      <dgm:spPr/>
    </dgm:pt>
    <dgm:pt modelId="{827C9610-5110-4511-82F0-F27EAD493005}" type="pres">
      <dgm:prSet presAssocID="{619FD795-87A7-4419-96A4-EA8EE8521F6C}" presName="parentText" presStyleLbl="node1" presStyleIdx="1" presStyleCnt="6">
        <dgm:presLayoutVars>
          <dgm:chMax val="0"/>
          <dgm:bulletEnabled val="1"/>
        </dgm:presLayoutVars>
      </dgm:prSet>
      <dgm:spPr/>
    </dgm:pt>
    <dgm:pt modelId="{B7CE64DB-72A2-475D-B7AD-543902090876}" type="pres">
      <dgm:prSet presAssocID="{0AFE664B-1585-486E-A1C2-6A603C575AA1}" presName="spacer" presStyleCnt="0"/>
      <dgm:spPr/>
    </dgm:pt>
    <dgm:pt modelId="{477BB96B-869C-4EC6-8A0D-45791D71986B}" type="pres">
      <dgm:prSet presAssocID="{251E147A-3FD2-41A3-BC65-C7DF4EF09071}" presName="parentText" presStyleLbl="node1" presStyleIdx="2" presStyleCnt="6">
        <dgm:presLayoutVars>
          <dgm:chMax val="0"/>
          <dgm:bulletEnabled val="1"/>
        </dgm:presLayoutVars>
      </dgm:prSet>
      <dgm:spPr/>
    </dgm:pt>
    <dgm:pt modelId="{9BB206E0-919F-4FC0-875E-D9B200D36F01}" type="pres">
      <dgm:prSet presAssocID="{C4B5ED16-84FA-437A-B19B-7D5F2AD69851}" presName="spacer" presStyleCnt="0"/>
      <dgm:spPr/>
    </dgm:pt>
    <dgm:pt modelId="{4FCA2658-0E2C-4F44-AC77-F56CD77D9B26}" type="pres">
      <dgm:prSet presAssocID="{F4325BB9-47E8-41B5-8C2F-614DCD9E63A3}" presName="parentText" presStyleLbl="node1" presStyleIdx="3" presStyleCnt="6">
        <dgm:presLayoutVars>
          <dgm:chMax val="0"/>
          <dgm:bulletEnabled val="1"/>
        </dgm:presLayoutVars>
      </dgm:prSet>
      <dgm:spPr/>
    </dgm:pt>
    <dgm:pt modelId="{C321684B-3034-4564-A7E7-A675C7ADE59F}" type="pres">
      <dgm:prSet presAssocID="{94134742-B080-4697-B06D-92351346B0B8}" presName="spacer" presStyleCnt="0"/>
      <dgm:spPr/>
    </dgm:pt>
    <dgm:pt modelId="{509963B5-F7C1-4E1E-A6DE-13F69FE2E357}" type="pres">
      <dgm:prSet presAssocID="{74A27671-3F8F-4359-9C3E-34B793EAC878}" presName="parentText" presStyleLbl="node1" presStyleIdx="4" presStyleCnt="6">
        <dgm:presLayoutVars>
          <dgm:chMax val="0"/>
          <dgm:bulletEnabled val="1"/>
        </dgm:presLayoutVars>
      </dgm:prSet>
      <dgm:spPr/>
    </dgm:pt>
    <dgm:pt modelId="{AEF55E3B-FE4C-4B05-8B4A-9F62966762B4}" type="pres">
      <dgm:prSet presAssocID="{8830EB0E-7AAF-4583-801A-97CFA0C322A5}" presName="spacer" presStyleCnt="0"/>
      <dgm:spPr/>
    </dgm:pt>
    <dgm:pt modelId="{1F528C3B-A345-42B1-8C71-BC3ECA8D1A0F}" type="pres">
      <dgm:prSet presAssocID="{82ED6620-A8FA-4933-BC29-126ACAD89635}" presName="parentText" presStyleLbl="node1" presStyleIdx="5" presStyleCnt="6" custLinFactNeighborY="25038">
        <dgm:presLayoutVars>
          <dgm:chMax val="0"/>
          <dgm:bulletEnabled val="1"/>
        </dgm:presLayoutVars>
      </dgm:prSet>
      <dgm:spPr/>
    </dgm:pt>
  </dgm:ptLst>
  <dgm:cxnLst>
    <dgm:cxn modelId="{8241B100-8009-4F21-9927-72A03D868BC1}" srcId="{5BD04E2F-50B3-482D-9538-FBC0D03AD071}" destId="{F4325BB9-47E8-41B5-8C2F-614DCD9E63A3}" srcOrd="3" destOrd="0" parTransId="{A9044054-99DE-46CE-98E3-70BE7CB1DB1B}" sibTransId="{94134742-B080-4697-B06D-92351346B0B8}"/>
    <dgm:cxn modelId="{45BCBE09-6D4C-4CE6-872D-A87E0AD34CB5}" srcId="{5BD04E2F-50B3-482D-9538-FBC0D03AD071}" destId="{82ED6620-A8FA-4933-BC29-126ACAD89635}" srcOrd="5" destOrd="0" parTransId="{6F42B16D-1E19-463D-884F-38917115ADA0}" sibTransId="{20016297-D23F-4F21-84C5-B4D72257944C}"/>
    <dgm:cxn modelId="{6CB5DE0E-F94A-4B0E-A8F3-A5A502732D8D}" srcId="{5BD04E2F-50B3-482D-9538-FBC0D03AD071}" destId="{251E147A-3FD2-41A3-BC65-C7DF4EF09071}" srcOrd="2" destOrd="0" parTransId="{E7AD74A4-D19A-4BB0-ACBE-240BE4D992E2}" sibTransId="{C4B5ED16-84FA-437A-B19B-7D5F2AD69851}"/>
    <dgm:cxn modelId="{EBF7F822-8B50-481E-AA52-39EAAF6A6651}" type="presOf" srcId="{F4325BB9-47E8-41B5-8C2F-614DCD9E63A3}" destId="{4FCA2658-0E2C-4F44-AC77-F56CD77D9B26}" srcOrd="0" destOrd="0" presId="urn:microsoft.com/office/officeart/2005/8/layout/vList2"/>
    <dgm:cxn modelId="{3FE0C267-4810-459E-A3A0-792B64F0140E}" type="presOf" srcId="{5BD04E2F-50B3-482D-9538-FBC0D03AD071}" destId="{D9161634-390F-4CAD-8F5A-BA062DB89EBE}" srcOrd="0" destOrd="0" presId="urn:microsoft.com/office/officeart/2005/8/layout/vList2"/>
    <dgm:cxn modelId="{85FAE148-80C1-4C29-BAD4-67CC8BCBAD7A}" type="presOf" srcId="{251E147A-3FD2-41A3-BC65-C7DF4EF09071}" destId="{477BB96B-869C-4EC6-8A0D-45791D71986B}" srcOrd="0" destOrd="0" presId="urn:microsoft.com/office/officeart/2005/8/layout/vList2"/>
    <dgm:cxn modelId="{28741870-9305-4406-BEBE-71EA20BBAF45}" srcId="{5BD04E2F-50B3-482D-9538-FBC0D03AD071}" destId="{619FD795-87A7-4419-96A4-EA8EE8521F6C}" srcOrd="1" destOrd="0" parTransId="{8BECBAF1-68ED-4754-BAB0-DEE7A768F492}" sibTransId="{0AFE664B-1585-486E-A1C2-6A603C575AA1}"/>
    <dgm:cxn modelId="{47E92777-577B-4365-8E60-B2B7B7BF827A}" srcId="{5BD04E2F-50B3-482D-9538-FBC0D03AD071}" destId="{2F2C853C-95DC-451C-B341-7D16CA9E08D3}" srcOrd="0" destOrd="0" parTransId="{F058944D-67CA-4EA9-ADC3-1BECA7E82EF2}" sibTransId="{3712B936-7EDB-424F-9BCA-8C77F562FFDA}"/>
    <dgm:cxn modelId="{8C6CC796-A24F-4B41-8680-3ED2B4B2489D}" type="presOf" srcId="{74A27671-3F8F-4359-9C3E-34B793EAC878}" destId="{509963B5-F7C1-4E1E-A6DE-13F69FE2E357}" srcOrd="0" destOrd="0" presId="urn:microsoft.com/office/officeart/2005/8/layout/vList2"/>
    <dgm:cxn modelId="{650321A4-FEE9-42EE-BC46-D247F205B8F9}" type="presOf" srcId="{82ED6620-A8FA-4933-BC29-126ACAD89635}" destId="{1F528C3B-A345-42B1-8C71-BC3ECA8D1A0F}" srcOrd="0" destOrd="0" presId="urn:microsoft.com/office/officeart/2005/8/layout/vList2"/>
    <dgm:cxn modelId="{10BD25A8-EA32-4024-8B21-3C83202D4694}" srcId="{5BD04E2F-50B3-482D-9538-FBC0D03AD071}" destId="{74A27671-3F8F-4359-9C3E-34B793EAC878}" srcOrd="4" destOrd="0" parTransId="{336E6480-378B-4C20-957D-B4FCCEA2197F}" sibTransId="{8830EB0E-7AAF-4583-801A-97CFA0C322A5}"/>
    <dgm:cxn modelId="{7164C1AA-18DD-4BAC-AC92-6017C33D04E2}" type="presOf" srcId="{619FD795-87A7-4419-96A4-EA8EE8521F6C}" destId="{827C9610-5110-4511-82F0-F27EAD493005}" srcOrd="0" destOrd="0" presId="urn:microsoft.com/office/officeart/2005/8/layout/vList2"/>
    <dgm:cxn modelId="{CF126DB9-2FA6-4C39-8B58-6DF19999D7F9}" type="presOf" srcId="{2F2C853C-95DC-451C-B341-7D16CA9E08D3}" destId="{2750BA23-D06A-4D1F-8FF1-9EB01A4D6330}" srcOrd="0" destOrd="0" presId="urn:microsoft.com/office/officeart/2005/8/layout/vList2"/>
    <dgm:cxn modelId="{BDF829A0-BC51-499F-8C76-2A574347840E}" type="presParOf" srcId="{D9161634-390F-4CAD-8F5A-BA062DB89EBE}" destId="{2750BA23-D06A-4D1F-8FF1-9EB01A4D6330}" srcOrd="0" destOrd="0" presId="urn:microsoft.com/office/officeart/2005/8/layout/vList2"/>
    <dgm:cxn modelId="{77952ADE-9C25-4743-81D3-2493F6359EAB}" type="presParOf" srcId="{D9161634-390F-4CAD-8F5A-BA062DB89EBE}" destId="{06230186-62E3-4E05-866B-762C6B61755B}" srcOrd="1" destOrd="0" presId="urn:microsoft.com/office/officeart/2005/8/layout/vList2"/>
    <dgm:cxn modelId="{684E8833-86A3-4650-BCD6-8ACE0FF5AF7E}" type="presParOf" srcId="{D9161634-390F-4CAD-8F5A-BA062DB89EBE}" destId="{827C9610-5110-4511-82F0-F27EAD493005}" srcOrd="2" destOrd="0" presId="urn:microsoft.com/office/officeart/2005/8/layout/vList2"/>
    <dgm:cxn modelId="{D6ED875A-E6D7-455A-B5FD-ACA32822FED3}" type="presParOf" srcId="{D9161634-390F-4CAD-8F5A-BA062DB89EBE}" destId="{B7CE64DB-72A2-475D-B7AD-543902090876}" srcOrd="3" destOrd="0" presId="urn:microsoft.com/office/officeart/2005/8/layout/vList2"/>
    <dgm:cxn modelId="{5B396C45-9133-4EA5-B1E2-4E728AC8C8AF}" type="presParOf" srcId="{D9161634-390F-4CAD-8F5A-BA062DB89EBE}" destId="{477BB96B-869C-4EC6-8A0D-45791D71986B}" srcOrd="4" destOrd="0" presId="urn:microsoft.com/office/officeart/2005/8/layout/vList2"/>
    <dgm:cxn modelId="{3A1435B7-83DE-4353-A7BE-8526C942C22B}" type="presParOf" srcId="{D9161634-390F-4CAD-8F5A-BA062DB89EBE}" destId="{9BB206E0-919F-4FC0-875E-D9B200D36F01}" srcOrd="5" destOrd="0" presId="urn:microsoft.com/office/officeart/2005/8/layout/vList2"/>
    <dgm:cxn modelId="{C91195C1-7417-4262-B890-B85B3F931CF0}" type="presParOf" srcId="{D9161634-390F-4CAD-8F5A-BA062DB89EBE}" destId="{4FCA2658-0E2C-4F44-AC77-F56CD77D9B26}" srcOrd="6" destOrd="0" presId="urn:microsoft.com/office/officeart/2005/8/layout/vList2"/>
    <dgm:cxn modelId="{1295016E-41E1-4AA1-BE03-795A76DF71BC}" type="presParOf" srcId="{D9161634-390F-4CAD-8F5A-BA062DB89EBE}" destId="{C321684B-3034-4564-A7E7-A675C7ADE59F}" srcOrd="7" destOrd="0" presId="urn:microsoft.com/office/officeart/2005/8/layout/vList2"/>
    <dgm:cxn modelId="{A94B4AB5-4E2D-44C1-8568-2B91920439EA}" type="presParOf" srcId="{D9161634-390F-4CAD-8F5A-BA062DB89EBE}" destId="{509963B5-F7C1-4E1E-A6DE-13F69FE2E357}" srcOrd="8" destOrd="0" presId="urn:microsoft.com/office/officeart/2005/8/layout/vList2"/>
    <dgm:cxn modelId="{E4D10AC8-FC58-45D7-BC2C-46B86B896DE6}" type="presParOf" srcId="{D9161634-390F-4CAD-8F5A-BA062DB89EBE}" destId="{AEF55E3B-FE4C-4B05-8B4A-9F62966762B4}" srcOrd="9" destOrd="0" presId="urn:microsoft.com/office/officeart/2005/8/layout/vList2"/>
    <dgm:cxn modelId="{3737AB35-F1A5-4B25-8B9B-A66BEB50171A}" type="presParOf" srcId="{D9161634-390F-4CAD-8F5A-BA062DB89EBE}" destId="{1F528C3B-A345-42B1-8C71-BC3ECA8D1A0F}"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22A67-BA07-4D67-B4B8-581A076D170C}">
      <dsp:nvSpPr>
        <dsp:cNvPr id="0" name=""/>
        <dsp:cNvSpPr/>
      </dsp:nvSpPr>
      <dsp:spPr>
        <a:xfrm>
          <a:off x="1288" y="8007"/>
          <a:ext cx="4521910" cy="2871412"/>
        </a:xfrm>
        <a:prstGeom prst="roundRect">
          <a:avLst>
            <a:gd name="adj" fmla="val 10000"/>
          </a:avLst>
        </a:prstGeom>
        <a:blipFill rotWithShape="1">
          <a:blip xmlns:r="http://schemas.openxmlformats.org/officeDocument/2006/relationships" r:embed="rId1">
            <a:duotone>
              <a:schemeClr val="accent5">
                <a:hueOff val="0"/>
                <a:satOff val="0"/>
                <a:lumOff val="0"/>
                <a:alphaOff val="0"/>
                <a:tint val="98000"/>
                <a:lumMod val="102000"/>
              </a:schemeClr>
              <a:schemeClr val="accent5">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7455F21E-C4F6-4705-8658-F97EC976D53D}">
      <dsp:nvSpPr>
        <dsp:cNvPr id="0" name=""/>
        <dsp:cNvSpPr/>
      </dsp:nvSpPr>
      <dsp:spPr>
        <a:xfrm>
          <a:off x="503722" y="485320"/>
          <a:ext cx="4521910" cy="2871412"/>
        </a:xfrm>
        <a:prstGeom prst="roundRect">
          <a:avLst>
            <a:gd name="adj" fmla="val 10000"/>
          </a:avLst>
        </a:prstGeom>
        <a:solidFill>
          <a:schemeClr val="lt1">
            <a:alpha val="90000"/>
            <a:hueOff val="0"/>
            <a:satOff val="0"/>
            <a:lumOff val="0"/>
            <a:alphaOff val="0"/>
          </a:schemeClr>
        </a:solidFill>
        <a:ln w="9525"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We are governed by a Board of Trustees representing the fire service, the public, local government, and tri state businesses. Members are from the fire service, public service organizations and are industrial/government technical personnel. </a:t>
          </a:r>
        </a:p>
      </dsp:txBody>
      <dsp:txXfrm>
        <a:off x="587823" y="569421"/>
        <a:ext cx="4353708" cy="2703210"/>
      </dsp:txXfrm>
    </dsp:sp>
    <dsp:sp modelId="{32D0041A-1020-47F4-818B-D1387F3FC00C}">
      <dsp:nvSpPr>
        <dsp:cNvPr id="0" name=""/>
        <dsp:cNvSpPr/>
      </dsp:nvSpPr>
      <dsp:spPr>
        <a:xfrm>
          <a:off x="5528067" y="8007"/>
          <a:ext cx="4521910" cy="2871412"/>
        </a:xfrm>
        <a:prstGeom prst="roundRect">
          <a:avLst>
            <a:gd name="adj" fmla="val 10000"/>
          </a:avLst>
        </a:prstGeom>
        <a:blipFill rotWithShape="1">
          <a:blip xmlns:r="http://schemas.openxmlformats.org/officeDocument/2006/relationships" r:embed="rId1">
            <a:duotone>
              <a:schemeClr val="accent5">
                <a:hueOff val="0"/>
                <a:satOff val="0"/>
                <a:lumOff val="0"/>
                <a:alphaOff val="0"/>
                <a:tint val="98000"/>
                <a:lumMod val="102000"/>
              </a:schemeClr>
              <a:schemeClr val="accent5">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70C4A6E1-011F-4FC2-977F-D3D1F02B887E}">
      <dsp:nvSpPr>
        <dsp:cNvPr id="0" name=""/>
        <dsp:cNvSpPr/>
      </dsp:nvSpPr>
      <dsp:spPr>
        <a:xfrm>
          <a:off x="6030501" y="485320"/>
          <a:ext cx="4521910" cy="2871412"/>
        </a:xfrm>
        <a:prstGeom prst="roundRect">
          <a:avLst>
            <a:gd name="adj" fmla="val 10000"/>
          </a:avLst>
        </a:prstGeom>
        <a:solidFill>
          <a:schemeClr val="lt1">
            <a:alpha val="90000"/>
            <a:hueOff val="0"/>
            <a:satOff val="0"/>
            <a:lumOff val="0"/>
            <a:alphaOff val="0"/>
          </a:schemeClr>
        </a:solidFill>
        <a:ln w="9525"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The Unit is a verified Type 1 Hazmat response team as defined by the State of Ohio Hazmat Technical Advisory Guidelines. This is the highest level of typing for a Hazmat team in the State of Ohio. </a:t>
          </a:r>
        </a:p>
      </dsp:txBody>
      <dsp:txXfrm>
        <a:off x="6114602" y="569421"/>
        <a:ext cx="4353708" cy="27032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B877D6-7D6C-495D-A616-3FF0ACAEDA16}">
      <dsp:nvSpPr>
        <dsp:cNvPr id="0" name=""/>
        <dsp:cNvSpPr/>
      </dsp:nvSpPr>
      <dsp:spPr>
        <a:xfrm>
          <a:off x="0" y="838992"/>
          <a:ext cx="7958331" cy="756000"/>
        </a:xfrm>
        <a:prstGeom prst="rect">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7655" tIns="208280" rIns="617655" bIns="71120" numCol="1" spcCol="1270" anchor="t" anchorCtr="0">
          <a:noAutofit/>
        </a:bodyPr>
        <a:lstStyle/>
        <a:p>
          <a:pPr marL="57150" lvl="1" indent="-57150" algn="l" defTabSz="444500">
            <a:lnSpc>
              <a:spcPct val="90000"/>
            </a:lnSpc>
            <a:spcBef>
              <a:spcPct val="0"/>
            </a:spcBef>
            <a:spcAft>
              <a:spcPct val="15000"/>
            </a:spcAft>
            <a:buChar char="•"/>
          </a:pPr>
          <a:r>
            <a:rPr lang="en-US" sz="1000" kern="1200"/>
            <a:t>Chief Don Bennett</a:t>
          </a:r>
        </a:p>
        <a:p>
          <a:pPr marL="57150" lvl="1" indent="-57150" algn="l" defTabSz="444500">
            <a:lnSpc>
              <a:spcPct val="90000"/>
            </a:lnSpc>
            <a:spcBef>
              <a:spcPct val="0"/>
            </a:spcBef>
            <a:spcAft>
              <a:spcPct val="15000"/>
            </a:spcAft>
            <a:buChar char="•"/>
          </a:pPr>
          <a:r>
            <a:rPr lang="en-US" sz="1000" kern="1200"/>
            <a:t>Chief BJ Jetter</a:t>
          </a:r>
        </a:p>
        <a:p>
          <a:pPr marL="57150" lvl="1" indent="-57150" algn="l" defTabSz="444500">
            <a:lnSpc>
              <a:spcPct val="90000"/>
            </a:lnSpc>
            <a:spcBef>
              <a:spcPct val="0"/>
            </a:spcBef>
            <a:spcAft>
              <a:spcPct val="15000"/>
            </a:spcAft>
            <a:buChar char="•"/>
          </a:pPr>
          <a:r>
            <a:rPr lang="en-US" sz="1000" kern="1200"/>
            <a:t>Dennis Waldbillig </a:t>
          </a:r>
        </a:p>
      </dsp:txBody>
      <dsp:txXfrm>
        <a:off x="0" y="838992"/>
        <a:ext cx="7958331" cy="756000"/>
      </dsp:txXfrm>
    </dsp:sp>
    <dsp:sp modelId="{BD5B202A-2B33-4465-8F5F-9EA38C5EC043}">
      <dsp:nvSpPr>
        <dsp:cNvPr id="0" name=""/>
        <dsp:cNvSpPr/>
      </dsp:nvSpPr>
      <dsp:spPr>
        <a:xfrm>
          <a:off x="397916" y="691391"/>
          <a:ext cx="5570831" cy="295200"/>
        </a:xfrm>
        <a:prstGeom prst="round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564" tIns="0" rIns="210564" bIns="0" numCol="1" spcCol="1270" anchor="ctr" anchorCtr="0">
          <a:noAutofit/>
        </a:bodyPr>
        <a:lstStyle/>
        <a:p>
          <a:pPr marL="0" lvl="0" indent="0" algn="l" defTabSz="444500">
            <a:lnSpc>
              <a:spcPct val="90000"/>
            </a:lnSpc>
            <a:spcBef>
              <a:spcPct val="0"/>
            </a:spcBef>
            <a:spcAft>
              <a:spcPct val="35000"/>
            </a:spcAft>
            <a:buNone/>
          </a:pPr>
          <a:r>
            <a:rPr lang="en-US" sz="1000" kern="1200"/>
            <a:t>GCHMU has 3 part time Duty Officers </a:t>
          </a:r>
        </a:p>
      </dsp:txBody>
      <dsp:txXfrm>
        <a:off x="412326" y="705801"/>
        <a:ext cx="5542011" cy="266380"/>
      </dsp:txXfrm>
    </dsp:sp>
    <dsp:sp modelId="{AD0DC51D-9E6B-4D11-BB06-5FD1CCCAE35C}">
      <dsp:nvSpPr>
        <dsp:cNvPr id="0" name=""/>
        <dsp:cNvSpPr/>
      </dsp:nvSpPr>
      <dsp:spPr>
        <a:xfrm>
          <a:off x="0" y="1796592"/>
          <a:ext cx="7958331" cy="425250"/>
        </a:xfrm>
        <a:prstGeom prst="rect">
          <a:avLst/>
        </a:prstGeom>
        <a:solidFill>
          <a:schemeClr val="lt1">
            <a:alpha val="90000"/>
            <a:hueOff val="0"/>
            <a:satOff val="0"/>
            <a:lumOff val="0"/>
            <a:alphaOff val="0"/>
          </a:schemeClr>
        </a:solidFill>
        <a:ln w="15875" cap="rnd" cmpd="sng" algn="ctr">
          <a:solidFill>
            <a:schemeClr val="accent5">
              <a:hueOff val="10398092"/>
              <a:satOff val="-284"/>
              <a:lumOff val="-15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7655" tIns="208280" rIns="617655" bIns="71120" numCol="1" spcCol="1270" anchor="t" anchorCtr="0">
          <a:noAutofit/>
        </a:bodyPr>
        <a:lstStyle/>
        <a:p>
          <a:pPr marL="57150" lvl="1" indent="-57150" algn="l" defTabSz="444500">
            <a:lnSpc>
              <a:spcPct val="90000"/>
            </a:lnSpc>
            <a:spcBef>
              <a:spcPct val="0"/>
            </a:spcBef>
            <a:spcAft>
              <a:spcPct val="15000"/>
            </a:spcAft>
            <a:buChar char="•"/>
          </a:pPr>
          <a:r>
            <a:rPr lang="en-US" sz="1000" kern="1200"/>
            <a:t>Brooke Matzen </a:t>
          </a:r>
        </a:p>
      </dsp:txBody>
      <dsp:txXfrm>
        <a:off x="0" y="1796592"/>
        <a:ext cx="7958331" cy="425250"/>
      </dsp:txXfrm>
    </dsp:sp>
    <dsp:sp modelId="{1ECDD640-BA47-4CB5-8BC1-D9421C6293B1}">
      <dsp:nvSpPr>
        <dsp:cNvPr id="0" name=""/>
        <dsp:cNvSpPr/>
      </dsp:nvSpPr>
      <dsp:spPr>
        <a:xfrm>
          <a:off x="397916" y="1648992"/>
          <a:ext cx="5570831" cy="295200"/>
        </a:xfrm>
        <a:prstGeom prst="roundRect">
          <a:avLst/>
        </a:prstGeom>
        <a:solidFill>
          <a:schemeClr val="accent5">
            <a:hueOff val="10398092"/>
            <a:satOff val="-284"/>
            <a:lumOff val="-156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564" tIns="0" rIns="210564" bIns="0" numCol="1" spcCol="1270" anchor="ctr" anchorCtr="0">
          <a:noAutofit/>
        </a:bodyPr>
        <a:lstStyle/>
        <a:p>
          <a:pPr marL="0" lvl="0" indent="0" algn="l" defTabSz="444500">
            <a:lnSpc>
              <a:spcPct val="90000"/>
            </a:lnSpc>
            <a:spcBef>
              <a:spcPct val="0"/>
            </a:spcBef>
            <a:spcAft>
              <a:spcPct val="35000"/>
            </a:spcAft>
            <a:buNone/>
          </a:pPr>
          <a:r>
            <a:rPr lang="en-US" sz="1000" kern="1200"/>
            <a:t>1 Office Administrator </a:t>
          </a:r>
        </a:p>
      </dsp:txBody>
      <dsp:txXfrm>
        <a:off x="412326" y="1663402"/>
        <a:ext cx="5542011" cy="266380"/>
      </dsp:txXfrm>
    </dsp:sp>
    <dsp:sp modelId="{B2412F7B-CC15-4844-9845-09858C3580B3}">
      <dsp:nvSpPr>
        <dsp:cNvPr id="0" name=""/>
        <dsp:cNvSpPr/>
      </dsp:nvSpPr>
      <dsp:spPr>
        <a:xfrm>
          <a:off x="0" y="2423442"/>
          <a:ext cx="7958331" cy="252000"/>
        </a:xfrm>
        <a:prstGeom prst="rect">
          <a:avLst/>
        </a:prstGeom>
        <a:solidFill>
          <a:schemeClr val="lt1">
            <a:alpha val="90000"/>
            <a:hueOff val="0"/>
            <a:satOff val="0"/>
            <a:lumOff val="0"/>
            <a:alphaOff val="0"/>
          </a:schemeClr>
        </a:solidFill>
        <a:ln w="15875" cap="rnd" cmpd="sng" algn="ctr">
          <a:solidFill>
            <a:schemeClr val="accent5">
              <a:hueOff val="20796183"/>
              <a:satOff val="-568"/>
              <a:lumOff val="-3138"/>
              <a:alphaOff val="0"/>
            </a:schemeClr>
          </a:solidFill>
          <a:prstDash val="solid"/>
        </a:ln>
        <a:effectLst/>
      </dsp:spPr>
      <dsp:style>
        <a:lnRef idx="2">
          <a:scrgbClr r="0" g="0" b="0"/>
        </a:lnRef>
        <a:fillRef idx="1">
          <a:scrgbClr r="0" g="0" b="0"/>
        </a:fillRef>
        <a:effectRef idx="0">
          <a:scrgbClr r="0" g="0" b="0"/>
        </a:effectRef>
        <a:fontRef idx="minor"/>
      </dsp:style>
    </dsp:sp>
    <dsp:sp modelId="{6D8DA7A3-2C67-4DA8-B9B8-7DFC5D77B4A3}">
      <dsp:nvSpPr>
        <dsp:cNvPr id="0" name=""/>
        <dsp:cNvSpPr/>
      </dsp:nvSpPr>
      <dsp:spPr>
        <a:xfrm>
          <a:off x="397916" y="2275842"/>
          <a:ext cx="5570831" cy="295200"/>
        </a:xfrm>
        <a:prstGeom prst="roundRect">
          <a:avLst/>
        </a:prstGeom>
        <a:solidFill>
          <a:schemeClr val="accent5">
            <a:hueOff val="20796183"/>
            <a:satOff val="-568"/>
            <a:lumOff val="-3138"/>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564" tIns="0" rIns="210564" bIns="0" numCol="1" spcCol="1270" anchor="ctr" anchorCtr="0">
          <a:noAutofit/>
        </a:bodyPr>
        <a:lstStyle/>
        <a:p>
          <a:pPr marL="0" lvl="0" indent="0" algn="l" defTabSz="444500">
            <a:lnSpc>
              <a:spcPct val="90000"/>
            </a:lnSpc>
            <a:spcBef>
              <a:spcPct val="0"/>
            </a:spcBef>
            <a:spcAft>
              <a:spcPct val="35000"/>
            </a:spcAft>
            <a:buNone/>
          </a:pPr>
          <a:r>
            <a:rPr lang="en-US" sz="1000" kern="1200"/>
            <a:t>Membership is comprised of Technicians, Specialists, and Operations personnel</a:t>
          </a:r>
        </a:p>
      </dsp:txBody>
      <dsp:txXfrm>
        <a:off x="412326" y="2290252"/>
        <a:ext cx="5542011" cy="2663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EE5F9D-9B83-4563-AD9D-06040C494A26}">
      <dsp:nvSpPr>
        <dsp:cNvPr id="0" name=""/>
        <dsp:cNvSpPr/>
      </dsp:nvSpPr>
      <dsp:spPr>
        <a:xfrm>
          <a:off x="0" y="1776982"/>
          <a:ext cx="4482630" cy="428400"/>
        </a:xfrm>
        <a:prstGeom prst="rect">
          <a:avLst/>
        </a:prstGeom>
        <a:solidFill>
          <a:schemeClr val="lt1">
            <a:alpha val="90000"/>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C7DFE3-C95C-437B-85FA-2FFE705CE2DC}">
      <dsp:nvSpPr>
        <dsp:cNvPr id="0" name=""/>
        <dsp:cNvSpPr/>
      </dsp:nvSpPr>
      <dsp:spPr>
        <a:xfrm>
          <a:off x="224131" y="1526062"/>
          <a:ext cx="3137841" cy="501840"/>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603" tIns="0" rIns="118603" bIns="0" numCol="1" spcCol="1270" anchor="ctr" anchorCtr="0">
          <a:noAutofit/>
        </a:bodyPr>
        <a:lstStyle/>
        <a:p>
          <a:pPr marL="0" lvl="0" indent="0" algn="l" defTabSz="755650">
            <a:lnSpc>
              <a:spcPct val="90000"/>
            </a:lnSpc>
            <a:spcBef>
              <a:spcPct val="0"/>
            </a:spcBef>
            <a:spcAft>
              <a:spcPct val="35000"/>
            </a:spcAft>
            <a:buNone/>
          </a:pPr>
          <a:r>
            <a:rPr lang="en-US" sz="1700" kern="1200"/>
            <a:t>Administrative Consultation</a:t>
          </a:r>
        </a:p>
      </dsp:txBody>
      <dsp:txXfrm>
        <a:off x="248629" y="1550560"/>
        <a:ext cx="3088845" cy="452844"/>
      </dsp:txXfrm>
    </dsp:sp>
    <dsp:sp modelId="{614F0393-E463-4C7F-8750-A034D977C4EC}">
      <dsp:nvSpPr>
        <dsp:cNvPr id="0" name=""/>
        <dsp:cNvSpPr/>
      </dsp:nvSpPr>
      <dsp:spPr>
        <a:xfrm>
          <a:off x="0" y="2548102"/>
          <a:ext cx="4482630" cy="428400"/>
        </a:xfrm>
        <a:prstGeom prst="rect">
          <a:avLst/>
        </a:prstGeom>
        <a:solidFill>
          <a:schemeClr val="lt1">
            <a:alpha val="90000"/>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9528B9-36AD-4A41-9910-EC0575342896}">
      <dsp:nvSpPr>
        <dsp:cNvPr id="0" name=""/>
        <dsp:cNvSpPr/>
      </dsp:nvSpPr>
      <dsp:spPr>
        <a:xfrm>
          <a:off x="224131" y="2297182"/>
          <a:ext cx="3137841" cy="501840"/>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603" tIns="0" rIns="118603" bIns="0" numCol="1" spcCol="1270" anchor="ctr" anchorCtr="0">
          <a:noAutofit/>
        </a:bodyPr>
        <a:lstStyle/>
        <a:p>
          <a:pPr marL="0" lvl="0" indent="0" algn="l" defTabSz="755650">
            <a:lnSpc>
              <a:spcPct val="90000"/>
            </a:lnSpc>
            <a:spcBef>
              <a:spcPct val="0"/>
            </a:spcBef>
            <a:spcAft>
              <a:spcPct val="35000"/>
            </a:spcAft>
            <a:buNone/>
          </a:pPr>
          <a:r>
            <a:rPr lang="en-US" sz="1700" kern="1200"/>
            <a:t>Administrative Response</a:t>
          </a:r>
        </a:p>
      </dsp:txBody>
      <dsp:txXfrm>
        <a:off x="248629" y="2321680"/>
        <a:ext cx="3088845" cy="452844"/>
      </dsp:txXfrm>
    </dsp:sp>
    <dsp:sp modelId="{FFAD306E-21B7-4A00-AAAD-6C133A54BD12}">
      <dsp:nvSpPr>
        <dsp:cNvPr id="0" name=""/>
        <dsp:cNvSpPr/>
      </dsp:nvSpPr>
      <dsp:spPr>
        <a:xfrm>
          <a:off x="0" y="3319222"/>
          <a:ext cx="4482630" cy="428400"/>
        </a:xfrm>
        <a:prstGeom prst="rect">
          <a:avLst/>
        </a:prstGeom>
        <a:solidFill>
          <a:schemeClr val="lt1">
            <a:alpha val="90000"/>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3E3363-D77C-41C0-8CA2-64E66DA14201}">
      <dsp:nvSpPr>
        <dsp:cNvPr id="0" name=""/>
        <dsp:cNvSpPr/>
      </dsp:nvSpPr>
      <dsp:spPr>
        <a:xfrm>
          <a:off x="224131" y="3068302"/>
          <a:ext cx="3137841" cy="501840"/>
        </a:xfrm>
        <a:prstGeom prst="round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603" tIns="0" rIns="118603" bIns="0" numCol="1" spcCol="1270" anchor="ctr" anchorCtr="0">
          <a:noAutofit/>
        </a:bodyPr>
        <a:lstStyle/>
        <a:p>
          <a:pPr marL="0" lvl="0" indent="0" algn="l" defTabSz="755650">
            <a:lnSpc>
              <a:spcPct val="90000"/>
            </a:lnSpc>
            <a:spcBef>
              <a:spcPct val="0"/>
            </a:spcBef>
            <a:spcAft>
              <a:spcPct val="35000"/>
            </a:spcAft>
            <a:buNone/>
          </a:pPr>
          <a:r>
            <a:rPr lang="en-US" sz="1700" kern="1200"/>
            <a:t>Full Team Response </a:t>
          </a:r>
        </a:p>
      </dsp:txBody>
      <dsp:txXfrm>
        <a:off x="248629" y="3092800"/>
        <a:ext cx="3088845" cy="4528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6AEA9-6B04-47C3-A054-A29041000916}">
      <dsp:nvSpPr>
        <dsp:cNvPr id="0" name=""/>
        <dsp:cNvSpPr/>
      </dsp:nvSpPr>
      <dsp:spPr>
        <a:xfrm>
          <a:off x="0" y="59797"/>
          <a:ext cx="5906327" cy="596700"/>
        </a:xfrm>
        <a:prstGeom prst="round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2 Truck and Trailer Combinations – Loaded with equipment for all level of entry</a:t>
          </a:r>
        </a:p>
      </dsp:txBody>
      <dsp:txXfrm>
        <a:off x="29128" y="88925"/>
        <a:ext cx="5848071" cy="538444"/>
      </dsp:txXfrm>
    </dsp:sp>
    <dsp:sp modelId="{33AACC27-EDE9-4540-9669-6D8F51439970}">
      <dsp:nvSpPr>
        <dsp:cNvPr id="0" name=""/>
        <dsp:cNvSpPr/>
      </dsp:nvSpPr>
      <dsp:spPr>
        <a:xfrm>
          <a:off x="0" y="656497"/>
          <a:ext cx="5906327" cy="41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526"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n-US" sz="1200" kern="1200"/>
            <a:t>Sharonville – Office </a:t>
          </a:r>
        </a:p>
        <a:p>
          <a:pPr marL="114300" lvl="1" indent="-114300" algn="l" defTabSz="533400">
            <a:lnSpc>
              <a:spcPct val="90000"/>
            </a:lnSpc>
            <a:spcBef>
              <a:spcPct val="0"/>
            </a:spcBef>
            <a:spcAft>
              <a:spcPct val="20000"/>
            </a:spcAft>
            <a:buChar char="•"/>
          </a:pPr>
          <a:r>
            <a:rPr lang="en-US" sz="1200" kern="1200"/>
            <a:t>Deerfield Township Fire, Station 57</a:t>
          </a:r>
        </a:p>
      </dsp:txBody>
      <dsp:txXfrm>
        <a:off x="0" y="656497"/>
        <a:ext cx="5906327" cy="419175"/>
      </dsp:txXfrm>
    </dsp:sp>
    <dsp:sp modelId="{54DCB39A-5DDA-4A05-A5D5-FCBA4BBA6A46}">
      <dsp:nvSpPr>
        <dsp:cNvPr id="0" name=""/>
        <dsp:cNvSpPr/>
      </dsp:nvSpPr>
      <dsp:spPr>
        <a:xfrm>
          <a:off x="0" y="1075672"/>
          <a:ext cx="5906327" cy="596700"/>
        </a:xfrm>
        <a:prstGeom prst="roundRect">
          <a:avLst/>
        </a:prstGeom>
        <a:solidFill>
          <a:schemeClr val="accent2">
            <a:hueOff val="-969594"/>
            <a:satOff val="-2193"/>
            <a:lumOff val="-1422"/>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1 Foam Truck – Qty 16, 55-gallon drums of AR-AFFF 1%/3%</a:t>
          </a:r>
        </a:p>
      </dsp:txBody>
      <dsp:txXfrm>
        <a:off x="29128" y="1104800"/>
        <a:ext cx="5848071" cy="538444"/>
      </dsp:txXfrm>
    </dsp:sp>
    <dsp:sp modelId="{FEBC1080-BCE1-4736-8929-817F9B62A4FA}">
      <dsp:nvSpPr>
        <dsp:cNvPr id="0" name=""/>
        <dsp:cNvSpPr/>
      </dsp:nvSpPr>
      <dsp:spPr>
        <a:xfrm>
          <a:off x="0" y="1672372"/>
          <a:ext cx="5906327" cy="24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526"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n-US" sz="1200" kern="1200"/>
            <a:t>City of Fairfield, Station 32</a:t>
          </a:r>
        </a:p>
      </dsp:txBody>
      <dsp:txXfrm>
        <a:off x="0" y="1672372"/>
        <a:ext cx="5906327" cy="248400"/>
      </dsp:txXfrm>
    </dsp:sp>
    <dsp:sp modelId="{10E3457B-B94F-4F26-8530-E947C84E2494}">
      <dsp:nvSpPr>
        <dsp:cNvPr id="0" name=""/>
        <dsp:cNvSpPr/>
      </dsp:nvSpPr>
      <dsp:spPr>
        <a:xfrm>
          <a:off x="0" y="1920772"/>
          <a:ext cx="5906327" cy="596700"/>
        </a:xfrm>
        <a:prstGeom prst="roundRect">
          <a:avLst/>
        </a:prstGeom>
        <a:solidFill>
          <a:schemeClr val="accent2">
            <a:hueOff val="-1939188"/>
            <a:satOff val="-4386"/>
            <a:lumOff val="-2843"/>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1 Analytical Response Unit – Metering and Monitoring Equipment</a:t>
          </a:r>
        </a:p>
      </dsp:txBody>
      <dsp:txXfrm>
        <a:off x="29128" y="1949900"/>
        <a:ext cx="5848071" cy="538444"/>
      </dsp:txXfrm>
    </dsp:sp>
    <dsp:sp modelId="{B58DD51C-BEA3-4C78-8EB5-99FF3DD4E2C5}">
      <dsp:nvSpPr>
        <dsp:cNvPr id="0" name=""/>
        <dsp:cNvSpPr/>
      </dsp:nvSpPr>
      <dsp:spPr>
        <a:xfrm>
          <a:off x="0" y="2517472"/>
          <a:ext cx="5906327" cy="24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526"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n-US" sz="1200" kern="1200"/>
            <a:t>Sharonville - Office</a:t>
          </a:r>
        </a:p>
      </dsp:txBody>
      <dsp:txXfrm>
        <a:off x="0" y="2517472"/>
        <a:ext cx="5906327" cy="248400"/>
      </dsp:txXfrm>
    </dsp:sp>
    <dsp:sp modelId="{48578E38-E213-4FEB-8AD0-1387D21A6E76}">
      <dsp:nvSpPr>
        <dsp:cNvPr id="0" name=""/>
        <dsp:cNvSpPr/>
      </dsp:nvSpPr>
      <dsp:spPr>
        <a:xfrm>
          <a:off x="0" y="2765872"/>
          <a:ext cx="5906327" cy="596700"/>
        </a:xfrm>
        <a:prstGeom prst="roundRect">
          <a:avLst/>
        </a:prstGeom>
        <a:solidFill>
          <a:schemeClr val="accent2">
            <a:hueOff val="-2908781"/>
            <a:satOff val="-6578"/>
            <a:lumOff val="-4265"/>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2 Absorbent Trailers – Booms (hard and soft), Pads, Pillows, Socks, Pigs, Overpacks</a:t>
          </a:r>
        </a:p>
      </dsp:txBody>
      <dsp:txXfrm>
        <a:off x="29128" y="2795000"/>
        <a:ext cx="5848071" cy="538444"/>
      </dsp:txXfrm>
    </dsp:sp>
    <dsp:sp modelId="{B7E056FC-0F90-49E9-A5A7-58653DC1F547}">
      <dsp:nvSpPr>
        <dsp:cNvPr id="0" name=""/>
        <dsp:cNvSpPr/>
      </dsp:nvSpPr>
      <dsp:spPr>
        <a:xfrm>
          <a:off x="0" y="3362572"/>
          <a:ext cx="5906327" cy="41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526"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n-US" sz="1200" kern="1200"/>
            <a:t>City of Fairfield, Station 33</a:t>
          </a:r>
        </a:p>
        <a:p>
          <a:pPr marL="114300" lvl="1" indent="-114300" algn="l" defTabSz="533400">
            <a:lnSpc>
              <a:spcPct val="90000"/>
            </a:lnSpc>
            <a:spcBef>
              <a:spcPct val="0"/>
            </a:spcBef>
            <a:spcAft>
              <a:spcPct val="20000"/>
            </a:spcAft>
            <a:buChar char="•"/>
          </a:pPr>
          <a:r>
            <a:rPr lang="en-US" sz="1200" kern="1200"/>
            <a:t>Sharonville – Office (currently under renovation)</a:t>
          </a:r>
        </a:p>
      </dsp:txBody>
      <dsp:txXfrm>
        <a:off x="0" y="3362572"/>
        <a:ext cx="5906327" cy="419175"/>
      </dsp:txXfrm>
    </dsp:sp>
    <dsp:sp modelId="{284FD39A-4343-4CC8-98B1-0C293A3B500C}">
      <dsp:nvSpPr>
        <dsp:cNvPr id="0" name=""/>
        <dsp:cNvSpPr/>
      </dsp:nvSpPr>
      <dsp:spPr>
        <a:xfrm>
          <a:off x="0" y="3781747"/>
          <a:ext cx="5906327" cy="596700"/>
        </a:xfrm>
        <a:prstGeom prst="roundRect">
          <a:avLst/>
        </a:prstGeom>
        <a:solidFill>
          <a:schemeClr val="accent2">
            <a:hueOff val="-3878375"/>
            <a:satOff val="-8771"/>
            <a:lumOff val="-5686"/>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1 Command Van (Command 400)</a:t>
          </a:r>
        </a:p>
      </dsp:txBody>
      <dsp:txXfrm>
        <a:off x="29128" y="3810875"/>
        <a:ext cx="5848071" cy="538444"/>
      </dsp:txXfrm>
    </dsp:sp>
    <dsp:sp modelId="{FB322DA5-CF43-4FED-8350-056B40E2293F}">
      <dsp:nvSpPr>
        <dsp:cNvPr id="0" name=""/>
        <dsp:cNvSpPr/>
      </dsp:nvSpPr>
      <dsp:spPr>
        <a:xfrm>
          <a:off x="0" y="4378447"/>
          <a:ext cx="5906327" cy="24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526"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n-US" sz="1200" kern="1200"/>
            <a:t>Sharonville - Office</a:t>
          </a:r>
        </a:p>
      </dsp:txBody>
      <dsp:txXfrm>
        <a:off x="0" y="4378447"/>
        <a:ext cx="5906327" cy="2484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0BA23-D06A-4D1F-8FF1-9EB01A4D6330}">
      <dsp:nvSpPr>
        <dsp:cNvPr id="0" name=""/>
        <dsp:cNvSpPr/>
      </dsp:nvSpPr>
      <dsp:spPr>
        <a:xfrm>
          <a:off x="0" y="1399"/>
          <a:ext cx="5138928" cy="78812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dirty="0">
              <a:latin typeface="Arial" panose="020B0604020202020204" pitchFamily="34" charset="0"/>
              <a:cs typeface="Arial" panose="020B0604020202020204" pitchFamily="34" charset="0"/>
            </a:rPr>
            <a:t>Hydrogen fluoride is a chemical compound that contains fluorine. It can exist as a colorless gas or as a fuming liquid, or it can be dissolved in water.</a:t>
          </a:r>
          <a:endParaRPr lang="en-US" sz="1200" kern="1200" dirty="0">
            <a:latin typeface="Arial" panose="020B0604020202020204" pitchFamily="34" charset="0"/>
            <a:cs typeface="Arial" panose="020B0604020202020204" pitchFamily="34" charset="0"/>
          </a:endParaRPr>
        </a:p>
      </dsp:txBody>
      <dsp:txXfrm>
        <a:off x="38473" y="39872"/>
        <a:ext cx="5061982" cy="711179"/>
      </dsp:txXfrm>
    </dsp:sp>
    <dsp:sp modelId="{827C9610-5110-4511-82F0-F27EAD493005}">
      <dsp:nvSpPr>
        <dsp:cNvPr id="0" name=""/>
        <dsp:cNvSpPr/>
      </dsp:nvSpPr>
      <dsp:spPr>
        <a:xfrm>
          <a:off x="0" y="803334"/>
          <a:ext cx="5138928" cy="78812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dirty="0">
              <a:latin typeface="Arial" panose="020B0604020202020204" pitchFamily="34" charset="0"/>
              <a:cs typeface="Arial" panose="020B0604020202020204" pitchFamily="34" charset="0"/>
            </a:rPr>
            <a:t>When hydrogen fluoride is dissolved in water, it may be called hydrofluoric acid.</a:t>
          </a:r>
          <a:endParaRPr lang="en-US" sz="1400" kern="1200" dirty="0">
            <a:latin typeface="Arial" panose="020B0604020202020204" pitchFamily="34" charset="0"/>
            <a:cs typeface="Arial" panose="020B0604020202020204" pitchFamily="34" charset="0"/>
          </a:endParaRPr>
        </a:p>
      </dsp:txBody>
      <dsp:txXfrm>
        <a:off x="38473" y="841807"/>
        <a:ext cx="5061982" cy="711179"/>
      </dsp:txXfrm>
    </dsp:sp>
    <dsp:sp modelId="{477BB96B-869C-4EC6-8A0D-45791D71986B}">
      <dsp:nvSpPr>
        <dsp:cNvPr id="0" name=""/>
        <dsp:cNvSpPr/>
      </dsp:nvSpPr>
      <dsp:spPr>
        <a:xfrm>
          <a:off x="0" y="1605269"/>
          <a:ext cx="5138928" cy="78812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dirty="0">
              <a:latin typeface="Arial" panose="020B0604020202020204" pitchFamily="34" charset="0"/>
              <a:cs typeface="Arial" panose="020B0604020202020204" pitchFamily="34" charset="0"/>
            </a:rPr>
            <a:t>Hydrogen fluoride can be released when other fluoride-containing compounds such as ammonium fluoride are combined with water.</a:t>
          </a:r>
          <a:endParaRPr lang="en-US" sz="1400" kern="1200" dirty="0">
            <a:latin typeface="Arial" panose="020B0604020202020204" pitchFamily="34" charset="0"/>
            <a:cs typeface="Arial" panose="020B0604020202020204" pitchFamily="34" charset="0"/>
          </a:endParaRPr>
        </a:p>
      </dsp:txBody>
      <dsp:txXfrm>
        <a:off x="38473" y="1643742"/>
        <a:ext cx="5061982" cy="711179"/>
      </dsp:txXfrm>
    </dsp:sp>
    <dsp:sp modelId="{4FCA2658-0E2C-4F44-AC77-F56CD77D9B26}">
      <dsp:nvSpPr>
        <dsp:cNvPr id="0" name=""/>
        <dsp:cNvSpPr/>
      </dsp:nvSpPr>
      <dsp:spPr>
        <a:xfrm>
          <a:off x="0" y="2407204"/>
          <a:ext cx="5138928" cy="78812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0" kern="1200">
              <a:latin typeface="Arial" panose="020B0604020202020204" pitchFamily="34" charset="0"/>
              <a:cs typeface="Arial" panose="020B0604020202020204" pitchFamily="34" charset="0"/>
            </a:rPr>
            <a:t>Where hydrogen fluoride is found and how it is used</a:t>
          </a:r>
          <a:endParaRPr lang="en-US" sz="1200" kern="1200">
            <a:latin typeface="Arial" panose="020B0604020202020204" pitchFamily="34" charset="0"/>
            <a:cs typeface="Arial" panose="020B0604020202020204" pitchFamily="34" charset="0"/>
          </a:endParaRPr>
        </a:p>
      </dsp:txBody>
      <dsp:txXfrm>
        <a:off x="38473" y="2445677"/>
        <a:ext cx="5061982" cy="711179"/>
      </dsp:txXfrm>
    </dsp:sp>
    <dsp:sp modelId="{509963B5-F7C1-4E1E-A6DE-13F69FE2E357}">
      <dsp:nvSpPr>
        <dsp:cNvPr id="0" name=""/>
        <dsp:cNvSpPr/>
      </dsp:nvSpPr>
      <dsp:spPr>
        <a:xfrm>
          <a:off x="0" y="3209139"/>
          <a:ext cx="5138928" cy="78812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dirty="0">
              <a:latin typeface="Arial" panose="020B0604020202020204" pitchFamily="34" charset="0"/>
              <a:cs typeface="Arial" panose="020B0604020202020204" pitchFamily="34" charset="0"/>
            </a:rPr>
            <a:t>Hydrogen fluoride is used to make refrigerants, herbicides, pharmaceuticals, high-octane gasoline, aluminum, plastics, electrical components, and fluorescent light bulbs. Sixty percent of the hydrogen fluoride used in manufacturing is for processes to make refrigerants.</a:t>
          </a:r>
          <a:endParaRPr lang="en-US" sz="1200" kern="1200" dirty="0">
            <a:latin typeface="Arial" panose="020B0604020202020204" pitchFamily="34" charset="0"/>
            <a:cs typeface="Arial" panose="020B0604020202020204" pitchFamily="34" charset="0"/>
          </a:endParaRPr>
        </a:p>
      </dsp:txBody>
      <dsp:txXfrm>
        <a:off x="38473" y="3247612"/>
        <a:ext cx="5061982" cy="711179"/>
      </dsp:txXfrm>
    </dsp:sp>
    <dsp:sp modelId="{1F528C3B-A345-42B1-8C71-BC3ECA8D1A0F}">
      <dsp:nvSpPr>
        <dsp:cNvPr id="0" name=""/>
        <dsp:cNvSpPr/>
      </dsp:nvSpPr>
      <dsp:spPr>
        <a:xfrm>
          <a:off x="0" y="4012474"/>
          <a:ext cx="5138928" cy="78812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dirty="0">
              <a:latin typeface="Arial" panose="020B0604020202020204" pitchFamily="34" charset="0"/>
              <a:cs typeface="Arial" panose="020B0604020202020204" pitchFamily="34" charset="0"/>
            </a:rPr>
            <a:t>Hydrogen fluoride is also used for etching glass and metal.</a:t>
          </a:r>
          <a:endParaRPr lang="en-US" sz="1400" kern="1200" dirty="0">
            <a:latin typeface="Arial" panose="020B0604020202020204" pitchFamily="34" charset="0"/>
            <a:cs typeface="Arial" panose="020B0604020202020204" pitchFamily="34" charset="0"/>
          </a:endParaRPr>
        </a:p>
      </dsp:txBody>
      <dsp:txXfrm>
        <a:off x="38473" y="4050947"/>
        <a:ext cx="5061982" cy="71117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smtClean="0"/>
              <a:t>7/14/2023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8078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BC1C18-307B-4F68-A007-B5B542270E8D}" type="datetimeFigureOut">
              <a:rPr lang="en-US" smtClean="0"/>
              <a:t>7/14/2023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5985286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7/14/2023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9653892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3CBC1C18-307B-4F68-A007-B5B542270E8D}" type="datetimeFigureOut">
              <a:rPr lang="en-US" smtClean="0"/>
              <a:t>7/14/2023</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0933395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7/14/2023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93767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7/14/2023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14419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7/14/2023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76183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smtClean="0"/>
              <a:t>7/14/2023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97111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7/14/2023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85593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7/14/2023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11509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smtClean="0"/>
              <a:t>7/14/2023</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37703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7/14/2023</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14049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7/14/2023</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95622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t>7/14/2023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52747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3CBC1C18-307B-4F68-A007-B5B542270E8D}" type="datetimeFigureOut">
              <a:rPr lang="en-US" smtClean="0"/>
              <a:t>7/14/2023</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r>
              <a:rPr lang="en-US"/>
              <a:t>
              </a:t>
            </a:r>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6425485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r>
              <a:rPr lang="en-US"/>
              <a:t>
              </a:t>
            </a:r>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3CBC1C18-307B-4F68-A007-B5B542270E8D}" type="datetimeFigureOut">
              <a:rPr lang="en-US" smtClean="0"/>
              <a:t>7/14/2023</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588559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aBVdGGml6bU" TargetMode="External"/><Relationship Id="rId2" Type="http://schemas.openxmlformats.org/officeDocument/2006/relationships/hyperlink" Target="https://www.bing.com/videos/search?q=Sulfuric+Acid+vs+Skin&amp;&amp;view=detail&amp;mid=DA18DAAD6A9E76A800E2DA18DAAD6A9E76A800E2&amp;&amp;FORM=VRDGAR&amp;ru=%2Fvideos%2Fsearch%3Fq%3DSulfuric%2BAcid%2Bvs%2BSkin%26FORM%3DVRIBQP" TargetMode="Externa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1.sv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1892C-CF75-AC4D-B38B-EF665892F9BD}"/>
              </a:ext>
            </a:extLst>
          </p:cNvPr>
          <p:cNvSpPr>
            <a:spLocks noGrp="1"/>
          </p:cNvSpPr>
          <p:nvPr>
            <p:ph type="ctrTitle"/>
          </p:nvPr>
        </p:nvSpPr>
        <p:spPr>
          <a:xfrm>
            <a:off x="2141744" y="1437783"/>
            <a:ext cx="7908513" cy="2495051"/>
          </a:xfrm>
        </p:spPr>
        <p:txBody>
          <a:bodyPr anchor="b">
            <a:normAutofit/>
          </a:bodyPr>
          <a:lstStyle/>
          <a:p>
            <a:pPr algn="ctr"/>
            <a:r>
              <a:rPr lang="en-US" sz="5600"/>
              <a:t>The Greater Cincinnati Hazmat Unit</a:t>
            </a:r>
          </a:p>
        </p:txBody>
      </p:sp>
    </p:spTree>
    <p:extLst>
      <p:ext uri="{BB962C8B-B14F-4D97-AF65-F5344CB8AC3E}">
        <p14:creationId xmlns:p14="http://schemas.microsoft.com/office/powerpoint/2010/main" val="565589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D45553-91A4-480A-9577-0E0FC0D919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218742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23">
            <a:extLst>
              <a:ext uri="{FF2B5EF4-FFF2-40B4-BE49-F238E27FC236}">
                <a16:creationId xmlns:a16="http://schemas.microsoft.com/office/drawing/2014/main" id="{D240F8A8-FEA1-42C2-B259-27A9351279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2">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CAC591D-5B3D-448C-83D9-8DEF8422016F}"/>
              </a:ext>
            </a:extLst>
          </p:cNvPr>
          <p:cNvSpPr>
            <a:spLocks noGrp="1"/>
          </p:cNvSpPr>
          <p:nvPr>
            <p:ph type="title"/>
          </p:nvPr>
        </p:nvSpPr>
        <p:spPr>
          <a:xfrm>
            <a:off x="556591" y="1741714"/>
            <a:ext cx="3518452" cy="4117749"/>
          </a:xfrm>
        </p:spPr>
        <p:txBody>
          <a:bodyPr anchor="t">
            <a:normAutofit/>
          </a:bodyPr>
          <a:lstStyle/>
          <a:p>
            <a:r>
              <a:rPr lang="en-US" dirty="0"/>
              <a:t>Resources	</a:t>
            </a:r>
            <a:endParaRPr lang="en-US"/>
          </a:p>
        </p:txBody>
      </p:sp>
      <p:graphicFrame>
        <p:nvGraphicFramePr>
          <p:cNvPr id="5" name="Content Placeholder 2">
            <a:extLst>
              <a:ext uri="{FF2B5EF4-FFF2-40B4-BE49-F238E27FC236}">
                <a16:creationId xmlns:a16="http://schemas.microsoft.com/office/drawing/2014/main" id="{D72BD2E5-D4C3-C4E7-9CA0-65048CF66BC6}"/>
              </a:ext>
            </a:extLst>
          </p:cNvPr>
          <p:cNvGraphicFramePr>
            <a:graphicFrameLocks noGrp="1"/>
          </p:cNvGraphicFramePr>
          <p:nvPr>
            <p:ph idx="1"/>
            <p:extLst>
              <p:ext uri="{D42A27DB-BD31-4B8C-83A1-F6EECF244321}">
                <p14:modId xmlns:p14="http://schemas.microsoft.com/office/powerpoint/2010/main" val="903979476"/>
              </p:ext>
            </p:extLst>
          </p:nvPr>
        </p:nvGraphicFramePr>
        <p:xfrm>
          <a:off x="5466523" y="1172818"/>
          <a:ext cx="5906328" cy="4686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4851262"/>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5A8FB-AD72-4BE8-AF6D-C23ACDA0FD45}"/>
              </a:ext>
            </a:extLst>
          </p:cNvPr>
          <p:cNvSpPr>
            <a:spLocks noGrp="1"/>
          </p:cNvSpPr>
          <p:nvPr>
            <p:ph type="title"/>
          </p:nvPr>
        </p:nvSpPr>
        <p:spPr/>
        <p:txBody>
          <a:bodyPr/>
          <a:lstStyle/>
          <a:p>
            <a:r>
              <a:rPr lang="en-US" dirty="0"/>
              <a:t>What information can you relay to the duty officer?</a:t>
            </a:r>
          </a:p>
        </p:txBody>
      </p:sp>
      <p:pic>
        <p:nvPicPr>
          <p:cNvPr id="7" name="Content Placeholder 6" descr="A picture containing tree, outdoor, old, painted&#10;&#10;Description automatically generated">
            <a:extLst>
              <a:ext uri="{FF2B5EF4-FFF2-40B4-BE49-F238E27FC236}">
                <a16:creationId xmlns:a16="http://schemas.microsoft.com/office/drawing/2014/main" id="{2E28432C-113B-46F1-8AFD-3BCA32C4FB1A}"/>
              </a:ext>
            </a:extLst>
          </p:cNvPr>
          <p:cNvPicPr>
            <a:picLocks noGrp="1" noChangeAspect="1"/>
          </p:cNvPicPr>
          <p:nvPr>
            <p:ph idx="1"/>
          </p:nvPr>
        </p:nvPicPr>
        <p:blipFill>
          <a:blip r:embed="rId2"/>
          <a:stretch>
            <a:fillRect/>
          </a:stretch>
        </p:blipFill>
        <p:spPr>
          <a:xfrm>
            <a:off x="1160750" y="2229920"/>
            <a:ext cx="5329766" cy="3997325"/>
          </a:xfrm>
        </p:spPr>
      </p:pic>
      <p:pic>
        <p:nvPicPr>
          <p:cNvPr id="9" name="Picture 8" descr="A picture containing tree, outdoor, ground, trash&#10;&#10;Description automatically generated">
            <a:extLst>
              <a:ext uri="{FF2B5EF4-FFF2-40B4-BE49-F238E27FC236}">
                <a16:creationId xmlns:a16="http://schemas.microsoft.com/office/drawing/2014/main" id="{00AE69A9-BD28-4593-8335-D658C62E6F26}"/>
              </a:ext>
            </a:extLst>
          </p:cNvPr>
          <p:cNvPicPr>
            <a:picLocks noChangeAspect="1"/>
          </p:cNvPicPr>
          <p:nvPr/>
        </p:nvPicPr>
        <p:blipFill>
          <a:blip r:embed="rId3"/>
          <a:stretch>
            <a:fillRect/>
          </a:stretch>
        </p:blipFill>
        <p:spPr>
          <a:xfrm>
            <a:off x="6760139" y="2992794"/>
            <a:ext cx="3810000" cy="2857500"/>
          </a:xfrm>
          <a:prstGeom prst="rect">
            <a:avLst/>
          </a:prstGeom>
        </p:spPr>
      </p:pic>
    </p:spTree>
    <p:extLst>
      <p:ext uri="{BB962C8B-B14F-4D97-AF65-F5344CB8AC3E}">
        <p14:creationId xmlns:p14="http://schemas.microsoft.com/office/powerpoint/2010/main" val="2685761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A9FFD8-3FAC-4281-926E-DCEE3FAEF9F8}"/>
              </a:ext>
            </a:extLst>
          </p:cNvPr>
          <p:cNvSpPr>
            <a:spLocks noGrp="1"/>
          </p:cNvSpPr>
          <p:nvPr>
            <p:ph type="title"/>
          </p:nvPr>
        </p:nvSpPr>
        <p:spPr/>
        <p:txBody>
          <a:bodyPr/>
          <a:lstStyle/>
          <a:p>
            <a:pPr algn="ctr"/>
            <a:r>
              <a:rPr lang="en-US" dirty="0" err="1"/>
              <a:t>Decon</a:t>
            </a:r>
            <a:r>
              <a:rPr lang="en-US" dirty="0"/>
              <a:t> </a:t>
            </a:r>
          </a:p>
        </p:txBody>
      </p:sp>
      <p:sp>
        <p:nvSpPr>
          <p:cNvPr id="8" name="Content Placeholder 7">
            <a:extLst>
              <a:ext uri="{FF2B5EF4-FFF2-40B4-BE49-F238E27FC236}">
                <a16:creationId xmlns:a16="http://schemas.microsoft.com/office/drawing/2014/main" id="{24C76C0E-B560-4C1B-95D1-5CDC665661C5}"/>
              </a:ext>
            </a:extLst>
          </p:cNvPr>
          <p:cNvSpPr>
            <a:spLocks noGrp="1"/>
          </p:cNvSpPr>
          <p:nvPr>
            <p:ph idx="1"/>
          </p:nvPr>
        </p:nvSpPr>
        <p:spPr/>
        <p:txBody>
          <a:bodyPr>
            <a:normAutofit fontScale="92500"/>
          </a:bodyPr>
          <a:lstStyle/>
          <a:p>
            <a:r>
              <a:rPr lang="en-US" sz="2400" dirty="0">
                <a:latin typeface="Times New Roman" pitchFamily="18" charset="0"/>
              </a:rPr>
              <a:t>The process of removing or neutralizing contaminants that have accumulated on personnel or equipment.</a:t>
            </a:r>
          </a:p>
          <a:p>
            <a:endParaRPr lang="en-US" sz="2400" dirty="0">
              <a:latin typeface="Times New Roman" pitchFamily="18" charset="0"/>
            </a:endParaRPr>
          </a:p>
          <a:p>
            <a:pPr lvl="1"/>
            <a:r>
              <a:rPr lang="en-US" sz="2400" dirty="0">
                <a:latin typeface="Times New Roman" pitchFamily="18" charset="0"/>
              </a:rPr>
              <a:t>The process of removing hazardous materials to prevent the spread of contaminants beyond a specific area and reduce the level of contamination to levels that are no longer harmful</a:t>
            </a:r>
          </a:p>
          <a:p>
            <a:pPr lvl="1"/>
            <a:endParaRPr lang="en-US" sz="2400" dirty="0">
              <a:latin typeface="Times New Roman" pitchFamily="18" charset="0"/>
            </a:endParaRPr>
          </a:p>
          <a:p>
            <a:pPr lvl="1"/>
            <a:r>
              <a:rPr lang="en-US" sz="2400" dirty="0">
                <a:latin typeface="Times New Roman" pitchFamily="18" charset="0"/>
              </a:rPr>
              <a:t>Is performed when a victim, responder, animal, or equipment leaves the hot zone</a:t>
            </a:r>
            <a:endParaRPr lang="en-US" sz="2400" b="1" dirty="0">
              <a:latin typeface="Times New Roman" pitchFamily="18" charset="0"/>
            </a:endParaRPr>
          </a:p>
          <a:p>
            <a:endParaRPr lang="en-US" dirty="0"/>
          </a:p>
        </p:txBody>
      </p:sp>
    </p:spTree>
    <p:extLst>
      <p:ext uri="{BB962C8B-B14F-4D97-AF65-F5344CB8AC3E}">
        <p14:creationId xmlns:p14="http://schemas.microsoft.com/office/powerpoint/2010/main" val="117304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1F4AD8-844F-43D5-8DDC-C2FF637AA599}"/>
              </a:ext>
            </a:extLst>
          </p:cNvPr>
          <p:cNvSpPr>
            <a:spLocks noGrp="1"/>
          </p:cNvSpPr>
          <p:nvPr>
            <p:ph type="title"/>
          </p:nvPr>
        </p:nvSpPr>
        <p:spPr/>
        <p:txBody>
          <a:bodyPr/>
          <a:lstStyle/>
          <a:p>
            <a:pPr algn="ctr"/>
            <a:r>
              <a:rPr lang="en-US" dirty="0"/>
              <a:t>Setting up a </a:t>
            </a:r>
            <a:r>
              <a:rPr lang="en-US" dirty="0" err="1"/>
              <a:t>Decon</a:t>
            </a:r>
            <a:r>
              <a:rPr lang="en-US" dirty="0"/>
              <a:t> Corridor</a:t>
            </a:r>
          </a:p>
        </p:txBody>
      </p:sp>
      <p:graphicFrame>
        <p:nvGraphicFramePr>
          <p:cNvPr id="6" name="Object 4">
            <a:extLst>
              <a:ext uri="{FF2B5EF4-FFF2-40B4-BE49-F238E27FC236}">
                <a16:creationId xmlns:a16="http://schemas.microsoft.com/office/drawing/2014/main" id="{94E2E0EA-8563-44F9-9CC1-902CFD1243EB}"/>
              </a:ext>
            </a:extLst>
          </p:cNvPr>
          <p:cNvGraphicFramePr>
            <a:graphicFrameLocks noGrp="1" noChangeAspect="1"/>
          </p:cNvGraphicFramePr>
          <p:nvPr>
            <p:ph idx="1"/>
            <p:extLst>
              <p:ext uri="{D42A27DB-BD31-4B8C-83A1-F6EECF244321}">
                <p14:modId xmlns:p14="http://schemas.microsoft.com/office/powerpoint/2010/main" val="124730801"/>
              </p:ext>
            </p:extLst>
          </p:nvPr>
        </p:nvGraphicFramePr>
        <p:xfrm>
          <a:off x="4102100" y="1885950"/>
          <a:ext cx="4572000" cy="3995738"/>
        </p:xfrm>
        <a:graphic>
          <a:graphicData uri="http://schemas.openxmlformats.org/presentationml/2006/ole">
            <mc:AlternateContent xmlns:mc="http://schemas.openxmlformats.org/markup-compatibility/2006">
              <mc:Choice xmlns:v="urn:schemas-microsoft-com:vml" Requires="v">
                <p:oleObj name="Photo Editor Photo" r:id="rId2" imgW="7942857" imgH="6942857" progId="">
                  <p:embed/>
                </p:oleObj>
              </mc:Choice>
              <mc:Fallback>
                <p:oleObj name="Photo Editor Photo" r:id="rId2" imgW="7942857" imgH="6942857" progId="">
                  <p:embed/>
                  <p:pic>
                    <p:nvPicPr>
                      <p:cNvPr id="6" name="Object 4">
                        <a:extLst>
                          <a:ext uri="{FF2B5EF4-FFF2-40B4-BE49-F238E27FC236}">
                            <a16:creationId xmlns:a16="http://schemas.microsoft.com/office/drawing/2014/main" id="{94E2E0EA-8563-44F9-9CC1-902CFD1243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2100" y="1885950"/>
                        <a:ext cx="4572000" cy="399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555022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3" name="Title 2"/>
          <p:cNvSpPr>
            <a:spLocks noGrp="1"/>
          </p:cNvSpPr>
          <p:nvPr>
            <p:ph type="title"/>
          </p:nvPr>
        </p:nvSpPr>
        <p:spPr>
          <a:xfrm>
            <a:off x="810002" y="639097"/>
            <a:ext cx="3211392" cy="3781101"/>
          </a:xfrm>
        </p:spPr>
        <p:txBody>
          <a:bodyPr vert="horz" lIns="91440" tIns="45720" rIns="91440" bIns="45720" rtlCol="0" anchor="b">
            <a:normAutofit/>
          </a:bodyPr>
          <a:lstStyle/>
          <a:p>
            <a:pPr algn="ctr"/>
            <a:r>
              <a:rPr lang="en-US" sz="5400" dirty="0" err="1"/>
              <a:t>Decon</a:t>
            </a:r>
            <a:r>
              <a:rPr lang="en-US" sz="5400" dirty="0"/>
              <a:t> Line</a:t>
            </a:r>
          </a:p>
        </p:txBody>
      </p:sp>
      <p:sp>
        <p:nvSpPr>
          <p:cNvPr id="12" name="Freeform: Shape 11">
            <a:extLst>
              <a:ext uri="{FF2B5EF4-FFF2-40B4-BE49-F238E27FC236}">
                <a16:creationId xmlns:a16="http://schemas.microsoft.com/office/drawing/2014/main" id="{9674F1F8-962D-4FF5-B378-D9D2FFDFD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896681"/>
            <a:ext cx="12188952" cy="1961319"/>
          </a:xfrm>
          <a:custGeom>
            <a:avLst/>
            <a:gdLst>
              <a:gd name="connsiteX0" fmla="*/ 0 w 12188952"/>
              <a:gd name="connsiteY0" fmla="*/ 0 h 1961319"/>
              <a:gd name="connsiteX1" fmla="*/ 1996017 w 12188952"/>
              <a:gd name="connsiteY1" fmla="*/ 0 h 1961319"/>
              <a:gd name="connsiteX2" fmla="*/ 2377017 w 12188952"/>
              <a:gd name="connsiteY2" fmla="*/ 263783 h 1961319"/>
              <a:gd name="connsiteX3" fmla="*/ 2385484 w 12188952"/>
              <a:gd name="connsiteY3" fmla="*/ 266713 h 1961319"/>
              <a:gd name="connsiteX4" fmla="*/ 2398184 w 12188952"/>
              <a:gd name="connsiteY4" fmla="*/ 271110 h 1961319"/>
              <a:gd name="connsiteX5" fmla="*/ 2410883 w 12188952"/>
              <a:gd name="connsiteY5" fmla="*/ 275506 h 1961319"/>
              <a:gd name="connsiteX6" fmla="*/ 2421467 w 12188952"/>
              <a:gd name="connsiteY6" fmla="*/ 275506 h 1961319"/>
              <a:gd name="connsiteX7" fmla="*/ 2434167 w 12188952"/>
              <a:gd name="connsiteY7" fmla="*/ 275506 h 1961319"/>
              <a:gd name="connsiteX8" fmla="*/ 2444750 w 12188952"/>
              <a:gd name="connsiteY8" fmla="*/ 271110 h 1961319"/>
              <a:gd name="connsiteX9" fmla="*/ 2457450 w 12188952"/>
              <a:gd name="connsiteY9" fmla="*/ 266713 h 1961319"/>
              <a:gd name="connsiteX10" fmla="*/ 2465917 w 12188952"/>
              <a:gd name="connsiteY10" fmla="*/ 263783 h 1961319"/>
              <a:gd name="connsiteX11" fmla="*/ 2846917 w 12188952"/>
              <a:gd name="connsiteY11" fmla="*/ 0 h 1961319"/>
              <a:gd name="connsiteX12" fmla="*/ 12188952 w 12188952"/>
              <a:gd name="connsiteY12" fmla="*/ 0 h 1961319"/>
              <a:gd name="connsiteX13" fmla="*/ 12188952 w 12188952"/>
              <a:gd name="connsiteY13" fmla="*/ 1264506 h 1961319"/>
              <a:gd name="connsiteX14" fmla="*/ 12188952 w 12188952"/>
              <a:gd name="connsiteY14" fmla="*/ 1917775 h 1961319"/>
              <a:gd name="connsiteX15" fmla="*/ 12188952 w 12188952"/>
              <a:gd name="connsiteY15" fmla="*/ 1961319 h 1961319"/>
              <a:gd name="connsiteX16" fmla="*/ 0 w 12188952"/>
              <a:gd name="connsiteY16" fmla="*/ 1961319 h 1961319"/>
              <a:gd name="connsiteX17" fmla="*/ 0 w 12188952"/>
              <a:gd name="connsiteY17" fmla="*/ 1917775 h 1961319"/>
              <a:gd name="connsiteX18" fmla="*/ 0 w 12188952"/>
              <a:gd name="connsiteY18" fmla="*/ 1264506 h 196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88952" h="1961319">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88952" y="0"/>
                </a:lnTo>
                <a:lnTo>
                  <a:pt x="12188952" y="1264506"/>
                </a:lnTo>
                <a:lnTo>
                  <a:pt x="12188952" y="1917775"/>
                </a:lnTo>
                <a:lnTo>
                  <a:pt x="12188952" y="1961319"/>
                </a:lnTo>
                <a:lnTo>
                  <a:pt x="0" y="1961319"/>
                </a:lnTo>
                <a:lnTo>
                  <a:pt x="0" y="1917775"/>
                </a:lnTo>
                <a:lnTo>
                  <a:pt x="0" y="1264506"/>
                </a:lnTo>
                <a:close/>
              </a:path>
            </a:pathLst>
          </a:cu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ectangle 13">
            <a:extLst>
              <a:ext uri="{FF2B5EF4-FFF2-40B4-BE49-F238E27FC236}">
                <a16:creationId xmlns:a16="http://schemas.microsoft.com/office/drawing/2014/main" id="{C701CDB4-05E2-481A-9165-2455B6FE2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658" y="0"/>
            <a:ext cx="755294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4">
            <a:extLst>
              <a:ext uri="{FF2B5EF4-FFF2-40B4-BE49-F238E27FC236}">
                <a16:creationId xmlns:a16="http://schemas.microsoft.com/office/drawing/2014/main" id="{93C43E0F-EC0A-4928-BA40-42313C099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0386" y="958640"/>
            <a:ext cx="6258150" cy="4945244"/>
          </a:xfrm>
          <a:prstGeom prst="roundRect">
            <a:avLst>
              <a:gd name="adj" fmla="val 3513"/>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HPIM0491.JPG"/>
          <p:cNvPicPr>
            <a:picLocks noGrp="1" noChangeAspect="1"/>
          </p:cNvPicPr>
          <p:nvPr>
            <p:ph idx="1"/>
          </p:nvPr>
        </p:nvPicPr>
        <p:blipFill>
          <a:blip r:embed="rId2" cstate="print"/>
          <a:stretch>
            <a:fillRect/>
          </a:stretch>
        </p:blipFill>
        <p:spPr>
          <a:xfrm>
            <a:off x="5612118" y="1295692"/>
            <a:ext cx="5630441" cy="4236906"/>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FB07F-486E-4E0F-9001-EAAB0CE4315C}"/>
              </a:ext>
            </a:extLst>
          </p:cNvPr>
          <p:cNvSpPr>
            <a:spLocks noGrp="1"/>
          </p:cNvSpPr>
          <p:nvPr>
            <p:ph type="title"/>
          </p:nvPr>
        </p:nvSpPr>
        <p:spPr>
          <a:xfrm>
            <a:off x="1106424" y="320041"/>
            <a:ext cx="9463715" cy="859536"/>
          </a:xfrm>
        </p:spPr>
        <p:txBody>
          <a:bodyPr>
            <a:normAutofit fontScale="90000"/>
          </a:bodyPr>
          <a:lstStyle/>
          <a:p>
            <a:pPr algn="ctr"/>
            <a:r>
              <a:rPr lang="en-US" dirty="0"/>
              <a:t>Examples of Equipment Items for </a:t>
            </a:r>
            <a:r>
              <a:rPr lang="en-US" dirty="0" err="1"/>
              <a:t>Decon</a:t>
            </a:r>
            <a:endParaRPr lang="en-US" dirty="0"/>
          </a:p>
        </p:txBody>
      </p:sp>
      <p:sp>
        <p:nvSpPr>
          <p:cNvPr id="3" name="Content Placeholder 2">
            <a:extLst>
              <a:ext uri="{FF2B5EF4-FFF2-40B4-BE49-F238E27FC236}">
                <a16:creationId xmlns:a16="http://schemas.microsoft.com/office/drawing/2014/main" id="{01E7D3D1-E51B-483F-9F4C-781B1AE7AFFD}"/>
              </a:ext>
            </a:extLst>
          </p:cNvPr>
          <p:cNvSpPr>
            <a:spLocks noGrp="1"/>
          </p:cNvSpPr>
          <p:nvPr>
            <p:ph idx="1"/>
          </p:nvPr>
        </p:nvSpPr>
        <p:spPr>
          <a:xfrm>
            <a:off x="1389888" y="2286000"/>
            <a:ext cx="9180251" cy="4160521"/>
          </a:xfrm>
        </p:spPr>
        <p:txBody>
          <a:bodyPr>
            <a:normAutofit fontScale="70000" lnSpcReduction="20000"/>
          </a:bodyPr>
          <a:lstStyle/>
          <a:p>
            <a:pPr>
              <a:lnSpc>
                <a:spcPct val="90000"/>
              </a:lnSpc>
            </a:pPr>
            <a:r>
              <a:rPr lang="en-US" sz="2000" dirty="0"/>
              <a:t>Plastic Sheeting</a:t>
            </a:r>
          </a:p>
          <a:p>
            <a:pPr lvl="1">
              <a:lnSpc>
                <a:spcPct val="90000"/>
              </a:lnSpc>
            </a:pPr>
            <a:r>
              <a:rPr lang="en-US" dirty="0"/>
              <a:t>Lowes/Home Depot </a:t>
            </a:r>
          </a:p>
          <a:p>
            <a:pPr>
              <a:lnSpc>
                <a:spcPct val="90000"/>
              </a:lnSpc>
            </a:pPr>
            <a:r>
              <a:rPr lang="en-US" sz="2000" dirty="0" err="1"/>
              <a:t>Decon</a:t>
            </a:r>
            <a:r>
              <a:rPr lang="en-US" sz="2000" dirty="0"/>
              <a:t> Solution</a:t>
            </a:r>
          </a:p>
          <a:p>
            <a:pPr lvl="1">
              <a:lnSpc>
                <a:spcPct val="90000"/>
              </a:lnSpc>
            </a:pPr>
            <a:r>
              <a:rPr lang="en-US" dirty="0"/>
              <a:t>Dawn </a:t>
            </a:r>
          </a:p>
          <a:p>
            <a:pPr>
              <a:lnSpc>
                <a:spcPct val="90000"/>
              </a:lnSpc>
            </a:pPr>
            <a:r>
              <a:rPr lang="en-US" sz="2000" dirty="0"/>
              <a:t>Rinse Water</a:t>
            </a:r>
          </a:p>
          <a:p>
            <a:pPr>
              <a:lnSpc>
                <a:spcPct val="90000"/>
              </a:lnSpc>
            </a:pPr>
            <a:r>
              <a:rPr lang="en-US" sz="2000" dirty="0"/>
              <a:t>Long and short handled brushes</a:t>
            </a:r>
          </a:p>
          <a:p>
            <a:pPr lvl="1">
              <a:lnSpc>
                <a:spcPct val="90000"/>
              </a:lnSpc>
            </a:pPr>
            <a:r>
              <a:rPr lang="en-US" dirty="0"/>
              <a:t>Toilet or Car Wash Brush</a:t>
            </a:r>
          </a:p>
          <a:p>
            <a:pPr>
              <a:lnSpc>
                <a:spcPct val="90000"/>
              </a:lnSpc>
            </a:pPr>
            <a:r>
              <a:rPr lang="en-US" sz="2000" dirty="0"/>
              <a:t>Stools</a:t>
            </a:r>
          </a:p>
          <a:p>
            <a:pPr>
              <a:lnSpc>
                <a:spcPct val="90000"/>
              </a:lnSpc>
            </a:pPr>
            <a:r>
              <a:rPr lang="en-US" sz="2000" dirty="0"/>
              <a:t>Tape</a:t>
            </a:r>
          </a:p>
          <a:p>
            <a:pPr>
              <a:lnSpc>
                <a:spcPct val="90000"/>
              </a:lnSpc>
            </a:pPr>
            <a:r>
              <a:rPr lang="en-US" sz="2000" dirty="0"/>
              <a:t>Gloves - Nitrile</a:t>
            </a:r>
          </a:p>
          <a:p>
            <a:pPr>
              <a:lnSpc>
                <a:spcPct val="90000"/>
              </a:lnSpc>
            </a:pPr>
            <a:r>
              <a:rPr lang="en-US" sz="2000" dirty="0"/>
              <a:t>Water Spray Units</a:t>
            </a:r>
          </a:p>
          <a:p>
            <a:pPr>
              <a:lnSpc>
                <a:spcPct val="90000"/>
              </a:lnSpc>
            </a:pPr>
            <a:r>
              <a:rPr lang="en-US" sz="2000" dirty="0"/>
              <a:t>Cones</a:t>
            </a:r>
          </a:p>
          <a:p>
            <a:pPr>
              <a:lnSpc>
                <a:spcPct val="90000"/>
              </a:lnSpc>
            </a:pPr>
            <a:r>
              <a:rPr lang="en-US" sz="2000" dirty="0"/>
              <a:t>Tarps/Drop Cloths</a:t>
            </a:r>
          </a:p>
          <a:p>
            <a:pPr>
              <a:lnSpc>
                <a:spcPct val="90000"/>
              </a:lnSpc>
            </a:pPr>
            <a:r>
              <a:rPr lang="en-US" sz="2000" dirty="0"/>
              <a:t>Buckets</a:t>
            </a:r>
          </a:p>
          <a:p>
            <a:pPr lvl="1">
              <a:lnSpc>
                <a:spcPct val="90000"/>
              </a:lnSpc>
            </a:pPr>
            <a:r>
              <a:rPr lang="en-US" dirty="0"/>
              <a:t>5 gallon – Home Depot or Lowes </a:t>
            </a:r>
          </a:p>
          <a:p>
            <a:endParaRPr lang="en-US" dirty="0"/>
          </a:p>
        </p:txBody>
      </p:sp>
    </p:spTree>
    <p:extLst>
      <p:ext uri="{BB962C8B-B14F-4D97-AF65-F5344CB8AC3E}">
        <p14:creationId xmlns:p14="http://schemas.microsoft.com/office/powerpoint/2010/main" val="3657572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FD638E-76CD-4430-94FD-0E38F9FCD7C4}"/>
              </a:ext>
            </a:extLst>
          </p:cNvPr>
          <p:cNvSpPr>
            <a:spLocks noGrp="1"/>
          </p:cNvSpPr>
          <p:nvPr>
            <p:ph type="title"/>
          </p:nvPr>
        </p:nvSpPr>
        <p:spPr>
          <a:xfrm>
            <a:off x="1943100" y="314326"/>
            <a:ext cx="8627040" cy="1238249"/>
          </a:xfrm>
        </p:spPr>
        <p:txBody>
          <a:bodyPr anchor="b">
            <a:normAutofit/>
          </a:bodyPr>
          <a:lstStyle/>
          <a:p>
            <a:pPr algn="l"/>
            <a:r>
              <a:rPr lang="en-US" sz="3100" b="1" dirty="0">
                <a:solidFill>
                  <a:srgbClr val="1F2D29"/>
                </a:solidFill>
              </a:rPr>
              <a:t>Hazardous Substances (HS) and </a:t>
            </a:r>
            <a:br>
              <a:rPr lang="en-US" sz="3100" b="1" dirty="0">
                <a:solidFill>
                  <a:srgbClr val="1F2D29"/>
                </a:solidFill>
              </a:rPr>
            </a:br>
            <a:r>
              <a:rPr lang="en-US" sz="3100" b="1" u="sng" dirty="0">
                <a:solidFill>
                  <a:srgbClr val="1F2D29"/>
                </a:solidFill>
              </a:rPr>
              <a:t>Extremely</a:t>
            </a:r>
            <a:r>
              <a:rPr lang="en-US" sz="3100" b="1" dirty="0">
                <a:solidFill>
                  <a:srgbClr val="1F2D29"/>
                </a:solidFill>
              </a:rPr>
              <a:t> Hazardous Substances (EHS)</a:t>
            </a:r>
            <a:endParaRPr lang="en-US" sz="3100" dirty="0">
              <a:solidFill>
                <a:srgbClr val="1F2D29"/>
              </a:solidFill>
            </a:endParaRPr>
          </a:p>
        </p:txBody>
      </p:sp>
      <p:sp>
        <p:nvSpPr>
          <p:cNvPr id="6" name="Content Placeholder 5">
            <a:extLst>
              <a:ext uri="{FF2B5EF4-FFF2-40B4-BE49-F238E27FC236}">
                <a16:creationId xmlns:a16="http://schemas.microsoft.com/office/drawing/2014/main" id="{472B1AC6-3E0B-4A72-B307-F410EE94BC79}"/>
              </a:ext>
            </a:extLst>
          </p:cNvPr>
          <p:cNvSpPr>
            <a:spLocks noGrp="1"/>
          </p:cNvSpPr>
          <p:nvPr>
            <p:ph idx="1"/>
          </p:nvPr>
        </p:nvSpPr>
        <p:spPr>
          <a:xfrm>
            <a:off x="2302933" y="2790825"/>
            <a:ext cx="7621606" cy="3581400"/>
          </a:xfrm>
        </p:spPr>
        <p:txBody>
          <a:bodyPr anchor="t">
            <a:normAutofit/>
          </a:bodyPr>
          <a:lstStyle/>
          <a:p>
            <a:pPr marL="0" indent="0">
              <a:buNone/>
            </a:pPr>
            <a:r>
              <a:rPr lang="en-US" sz="1600" b="1" dirty="0">
                <a:solidFill>
                  <a:srgbClr val="1F2D29"/>
                </a:solidFill>
                <a:latin typeface="Arial" panose="020B0604020202020204" pitchFamily="34" charset="0"/>
                <a:cs typeface="Arial" panose="020B0604020202020204" pitchFamily="34" charset="0"/>
              </a:rPr>
              <a:t>Who is required to submit an annual chemical inventory report?</a:t>
            </a:r>
          </a:p>
          <a:p>
            <a:pPr>
              <a:buFont typeface="Wingdings" panose="05000000000000000000" pitchFamily="2" charset="2"/>
              <a:buChar char="q"/>
            </a:pPr>
            <a:r>
              <a:rPr lang="en-US" sz="1600" b="1" dirty="0">
                <a:solidFill>
                  <a:srgbClr val="1F2D29"/>
                </a:solidFill>
                <a:latin typeface="Arial" panose="020B0604020202020204" pitchFamily="34" charset="0"/>
                <a:cs typeface="Arial" panose="020B0604020202020204" pitchFamily="34" charset="0"/>
              </a:rPr>
              <a:t>A facility with “Hazardous Substances” (“HS” means it has an SDS document)</a:t>
            </a:r>
          </a:p>
          <a:p>
            <a:pPr lvl="1">
              <a:buClr>
                <a:srgbClr val="DD8047"/>
              </a:buClr>
              <a:buFont typeface="Wingdings" panose="05000000000000000000" pitchFamily="2" charset="2"/>
              <a:buChar char="q"/>
            </a:pPr>
            <a:r>
              <a:rPr lang="en-US" sz="1600" b="1" dirty="0">
                <a:solidFill>
                  <a:srgbClr val="1F2D29"/>
                </a:solidFill>
                <a:latin typeface="Arial" panose="020B0604020202020204" pitchFamily="34" charset="0"/>
                <a:cs typeface="Arial" panose="020B0604020202020204" pitchFamily="34" charset="0"/>
              </a:rPr>
              <a:t>If they have more than 10,000 lbs. on hand</a:t>
            </a:r>
          </a:p>
          <a:p>
            <a:pPr>
              <a:buFont typeface="Wingdings" panose="05000000000000000000" pitchFamily="2" charset="2"/>
              <a:buChar char="q"/>
            </a:pPr>
            <a:r>
              <a:rPr lang="en-US" sz="1600" b="1" dirty="0">
                <a:solidFill>
                  <a:srgbClr val="1F2D29"/>
                </a:solidFill>
                <a:latin typeface="Arial" panose="020B0604020202020204" pitchFamily="34" charset="0"/>
                <a:cs typeface="Arial" panose="020B0604020202020204" pitchFamily="34" charset="0"/>
              </a:rPr>
              <a:t>A facility with “Extremely Hazardous Substances” (“EHS” are defined by the EPA) </a:t>
            </a:r>
          </a:p>
          <a:p>
            <a:pPr lvl="1">
              <a:buFont typeface="Wingdings" panose="05000000000000000000" pitchFamily="2" charset="2"/>
              <a:buChar char="q"/>
            </a:pPr>
            <a:r>
              <a:rPr lang="en-US" sz="1600" b="1" dirty="0">
                <a:solidFill>
                  <a:srgbClr val="1F2D29"/>
                </a:solidFill>
                <a:latin typeface="Arial" panose="020B0604020202020204" pitchFamily="34" charset="0"/>
                <a:cs typeface="Arial" panose="020B0604020202020204" pitchFamily="34" charset="0"/>
              </a:rPr>
              <a:t>If they have more than 500 lbs. on hand (or less depending on the chemical)</a:t>
            </a:r>
          </a:p>
          <a:p>
            <a:endParaRPr lang="en-US" sz="1600" dirty="0">
              <a:solidFill>
                <a:srgbClr val="1F2D29"/>
              </a:solidFill>
            </a:endParaRPr>
          </a:p>
        </p:txBody>
      </p:sp>
    </p:spTree>
    <p:extLst>
      <p:ext uri="{BB962C8B-B14F-4D97-AF65-F5344CB8AC3E}">
        <p14:creationId xmlns:p14="http://schemas.microsoft.com/office/powerpoint/2010/main" val="3669252878"/>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3" name="Title 2">
            <a:extLst>
              <a:ext uri="{FF2B5EF4-FFF2-40B4-BE49-F238E27FC236}">
                <a16:creationId xmlns:a16="http://schemas.microsoft.com/office/drawing/2014/main" id="{28EBC8DF-6D68-448D-983F-AAA4C05610CD}"/>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sz="4000"/>
              <a:t>Reporting Facilities in Hamilton County </a:t>
            </a:r>
          </a:p>
        </p:txBody>
      </p:sp>
      <p:sp>
        <p:nvSpPr>
          <p:cNvPr id="4" name="Text Placeholder 3">
            <a:extLst>
              <a:ext uri="{FF2B5EF4-FFF2-40B4-BE49-F238E27FC236}">
                <a16:creationId xmlns:a16="http://schemas.microsoft.com/office/drawing/2014/main" id="{6CAFEEFC-D745-4D92-9651-AB83396F9DE6}"/>
              </a:ext>
            </a:extLst>
          </p:cNvPr>
          <p:cNvSpPr>
            <a:spLocks noGrp="1"/>
          </p:cNvSpPr>
          <p:nvPr>
            <p:ph type="body" sz="half" idx="2"/>
          </p:nvPr>
        </p:nvSpPr>
        <p:spPr>
          <a:xfrm>
            <a:off x="818713" y="2413000"/>
            <a:ext cx="3835583" cy="3632200"/>
          </a:xfrm>
        </p:spPr>
        <p:txBody>
          <a:bodyPr vert="horz" lIns="91440" tIns="45720" rIns="91440" bIns="45720" rtlCol="0" anchor="ctr">
            <a:normAutofit/>
          </a:bodyPr>
          <a:lstStyle/>
          <a:p>
            <a:pPr>
              <a:buFont typeface="Wingdings 2" charset="2"/>
              <a:buChar char=""/>
            </a:pPr>
            <a:r>
              <a:rPr lang="en-US" sz="1600"/>
              <a:t>650 facilities are reporting to the LEPC each year</a:t>
            </a:r>
          </a:p>
          <a:p>
            <a:pPr lvl="1">
              <a:buFont typeface="Wingdings 2" charset="2"/>
              <a:buChar char=""/>
            </a:pPr>
            <a:r>
              <a:rPr lang="en-US" sz="1600"/>
              <a:t>325 have chemicals defined as EHS (Extremely Hazardous Substances)</a:t>
            </a:r>
          </a:p>
          <a:p>
            <a:pPr>
              <a:buFont typeface="Wingdings 2" charset="2"/>
              <a:buChar char=""/>
            </a:pPr>
            <a:endParaRPr lang="en-US" sz="1600"/>
          </a:p>
        </p:txBody>
      </p:sp>
      <p:pic>
        <p:nvPicPr>
          <p:cNvPr id="5" name="Picture Placeholder 4" descr="A picture containing circuit, electronics&#10;&#10;Description automatically generated">
            <a:extLst>
              <a:ext uri="{FF2B5EF4-FFF2-40B4-BE49-F238E27FC236}">
                <a16:creationId xmlns:a16="http://schemas.microsoft.com/office/drawing/2014/main" id="{D0532B24-CCBB-45F1-BE0A-95662F2253AA}"/>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t="2428" r="-4" b="4230"/>
          <a:stretch/>
        </p:blipFill>
        <p:spPr>
          <a:xfrm>
            <a:off x="5586140" y="2413000"/>
            <a:ext cx="5308770" cy="3716338"/>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1352206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E446B7E6-8568-417F-959E-DB3D1E7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8E751F4-6B4A-3F41-9C85-D72E23389C35}"/>
              </a:ext>
            </a:extLst>
          </p:cNvPr>
          <p:cNvSpPr>
            <a:spLocks noGrp="1"/>
          </p:cNvSpPr>
          <p:nvPr>
            <p:ph type="title"/>
          </p:nvPr>
        </p:nvSpPr>
        <p:spPr>
          <a:xfrm>
            <a:off x="810002" y="639097"/>
            <a:ext cx="4961534" cy="3781101"/>
          </a:xfrm>
        </p:spPr>
        <p:txBody>
          <a:bodyPr vert="horz" lIns="91440" tIns="45720" rIns="91440" bIns="45720" rtlCol="0" anchor="b">
            <a:normAutofit/>
          </a:bodyPr>
          <a:lstStyle/>
          <a:p>
            <a:pPr algn="ctr"/>
            <a:r>
              <a:rPr lang="en-US" sz="5400" dirty="0"/>
              <a:t>What chemicals are in the area? </a:t>
            </a:r>
          </a:p>
        </p:txBody>
      </p:sp>
      <p:pic>
        <p:nvPicPr>
          <p:cNvPr id="4" name="Picture 3" descr="Test tubes with one test tube in orange with drops">
            <a:extLst>
              <a:ext uri="{FF2B5EF4-FFF2-40B4-BE49-F238E27FC236}">
                <a16:creationId xmlns:a16="http://schemas.microsoft.com/office/drawing/2014/main" id="{3A9FDD98-86DD-4E22-A6AA-17E1F9AD5920}"/>
              </a:ext>
            </a:extLst>
          </p:cNvPr>
          <p:cNvPicPr>
            <a:picLocks noChangeAspect="1"/>
          </p:cNvPicPr>
          <p:nvPr/>
        </p:nvPicPr>
        <p:blipFill rotWithShape="1">
          <a:blip r:embed="rId2"/>
          <a:srcRect l="27994" r="11389" b="1"/>
          <a:stretch/>
        </p:blipFill>
        <p:spPr>
          <a:xfrm>
            <a:off x="6100916" y="10"/>
            <a:ext cx="6091084" cy="6857990"/>
          </a:xfrm>
          <a:prstGeom prst="rect">
            <a:avLst/>
          </a:prstGeom>
        </p:spPr>
      </p:pic>
    </p:spTree>
    <p:extLst>
      <p:ext uri="{BB962C8B-B14F-4D97-AF65-F5344CB8AC3E}">
        <p14:creationId xmlns:p14="http://schemas.microsoft.com/office/powerpoint/2010/main" val="1002652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4"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56" name="Rounded Rectangle 16">
            <a:extLst>
              <a:ext uri="{FF2B5EF4-FFF2-40B4-BE49-F238E27FC236}">
                <a16:creationId xmlns:a16="http://schemas.microsoft.com/office/drawing/2014/main" id="{C047760E-E06B-4B4A-B5B2-04642663BD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5459" y="643464"/>
            <a:ext cx="2609722" cy="3599352"/>
          </a:xfrm>
          <a:prstGeom prst="roundRect">
            <a:avLst>
              <a:gd name="adj" fmla="val 4219"/>
            </a:avLst>
          </a:prstGeom>
          <a:solidFill>
            <a:srgbClr val="FFFFFF"/>
          </a:soli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16">
            <a:extLst>
              <a:ext uri="{FF2B5EF4-FFF2-40B4-BE49-F238E27FC236}">
                <a16:creationId xmlns:a16="http://schemas.microsoft.com/office/drawing/2014/main" id="{D791EE87-BB9F-490C-A10B-57FB68B57C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04372" y="643464"/>
            <a:ext cx="2609722" cy="3599352"/>
          </a:xfrm>
          <a:prstGeom prst="roundRect">
            <a:avLst>
              <a:gd name="adj" fmla="val 4219"/>
            </a:avLst>
          </a:prstGeom>
          <a:solidFill>
            <a:srgbClr val="FFFFFF"/>
          </a:soli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16">
            <a:extLst>
              <a:ext uri="{FF2B5EF4-FFF2-40B4-BE49-F238E27FC236}">
                <a16:creationId xmlns:a16="http://schemas.microsoft.com/office/drawing/2014/main" id="{0FE62B09-9016-4FAE-8948-1EBD81EED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3285" y="643464"/>
            <a:ext cx="2609722" cy="3599352"/>
          </a:xfrm>
          <a:prstGeom prst="roundRect">
            <a:avLst>
              <a:gd name="adj" fmla="val 4219"/>
            </a:avLst>
          </a:prstGeom>
          <a:solidFill>
            <a:srgbClr val="FFFFFF"/>
          </a:soli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16">
            <a:extLst>
              <a:ext uri="{FF2B5EF4-FFF2-40B4-BE49-F238E27FC236}">
                <a16:creationId xmlns:a16="http://schemas.microsoft.com/office/drawing/2014/main" id="{B300EC78-2011-4A4E-9292-F8741539B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2198" y="643464"/>
            <a:ext cx="2609722" cy="3599352"/>
          </a:xfrm>
          <a:prstGeom prst="roundRect">
            <a:avLst>
              <a:gd name="adj" fmla="val 4219"/>
            </a:avLst>
          </a:prstGeom>
          <a:solidFill>
            <a:srgbClr val="FFFFFF"/>
          </a:soli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E2DD4A6-DC96-421E-9E1C-7CD0D26814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9331" y="4525094"/>
            <a:ext cx="12203151" cy="2344057"/>
            <a:chOff x="0" y="4525094"/>
            <a:chExt cx="12203151" cy="2344057"/>
          </a:xfrm>
        </p:grpSpPr>
        <p:sp>
          <p:nvSpPr>
            <p:cNvPr id="65" name="Freeform 9">
              <a:extLst>
                <a:ext uri="{FF2B5EF4-FFF2-40B4-BE49-F238E27FC236}">
                  <a16:creationId xmlns:a16="http://schemas.microsoft.com/office/drawing/2014/main" id="{5E6BB74D-E85C-4CCB-90CE-024600640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a:extLst>
                <a:ext uri="{FF2B5EF4-FFF2-40B4-BE49-F238E27FC236}">
                  <a16:creationId xmlns:a16="http://schemas.microsoft.com/office/drawing/2014/main" id="{52808592-600C-4349-9F27-EC36C0BA4C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flipH="1">
              <a:off x="3820" y="4536245"/>
              <a:ext cx="5660999"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Isosceles Triangle 66">
              <a:extLst>
                <a:ext uri="{FF2B5EF4-FFF2-40B4-BE49-F238E27FC236}">
                  <a16:creationId xmlns:a16="http://schemas.microsoft.com/office/drawing/2014/main" id="{B5E00D3B-1E29-4E11-BCD3-8E3A56F4B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4813714" y="4536245"/>
              <a:ext cx="7389437"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a:extLst>
              <a:ext uri="{FF2B5EF4-FFF2-40B4-BE49-F238E27FC236}">
                <a16:creationId xmlns:a16="http://schemas.microsoft.com/office/drawing/2014/main" id="{D71951AC-24C7-405B-BC90-BD85A3DF61F9}"/>
              </a:ext>
            </a:extLst>
          </p:cNvPr>
          <p:cNvSpPr>
            <a:spLocks noGrp="1"/>
          </p:cNvSpPr>
          <p:nvPr>
            <p:ph type="title"/>
          </p:nvPr>
        </p:nvSpPr>
        <p:spPr>
          <a:xfrm>
            <a:off x="810001" y="4817533"/>
            <a:ext cx="10572000" cy="779529"/>
          </a:xfrm>
          <a:effectLst/>
        </p:spPr>
        <p:txBody>
          <a:bodyPr vert="horz" lIns="91440" tIns="45720" rIns="91440" bIns="45720" rtlCol="0" anchor="b">
            <a:normAutofit/>
          </a:bodyPr>
          <a:lstStyle/>
          <a:p>
            <a:pPr>
              <a:lnSpc>
                <a:spcPct val="90000"/>
              </a:lnSpc>
            </a:pPr>
            <a:r>
              <a:rPr lang="en-US" sz="2500">
                <a:solidFill>
                  <a:schemeClr val="tx1"/>
                </a:solidFill>
              </a:rPr>
              <a:t>DuBois Chemicals</a:t>
            </a:r>
            <a:br>
              <a:rPr lang="en-US" sz="2500">
                <a:solidFill>
                  <a:schemeClr val="tx1"/>
                </a:solidFill>
              </a:rPr>
            </a:br>
            <a:r>
              <a:rPr lang="en-US" sz="2500">
                <a:solidFill>
                  <a:schemeClr val="tx1"/>
                </a:solidFill>
              </a:rPr>
              <a:t>3630 E Kemper Rd</a:t>
            </a:r>
          </a:p>
        </p:txBody>
      </p:sp>
      <p:pic>
        <p:nvPicPr>
          <p:cNvPr id="18" name="Picture 17">
            <a:extLst>
              <a:ext uri="{FF2B5EF4-FFF2-40B4-BE49-F238E27FC236}">
                <a16:creationId xmlns:a16="http://schemas.microsoft.com/office/drawing/2014/main" id="{A61B4D4F-DFA2-6B15-6A34-F431A07F5F2B}"/>
              </a:ext>
            </a:extLst>
          </p:cNvPr>
          <p:cNvPicPr>
            <a:picLocks noChangeAspect="1"/>
          </p:cNvPicPr>
          <p:nvPr/>
        </p:nvPicPr>
        <p:blipFill>
          <a:blip r:embed="rId2"/>
          <a:stretch>
            <a:fillRect/>
          </a:stretch>
        </p:blipFill>
        <p:spPr>
          <a:xfrm>
            <a:off x="6496636" y="818026"/>
            <a:ext cx="1805482" cy="3282696"/>
          </a:xfrm>
          <a:prstGeom prst="rect">
            <a:avLst/>
          </a:prstGeom>
        </p:spPr>
      </p:pic>
      <p:pic>
        <p:nvPicPr>
          <p:cNvPr id="15" name="Picture 14">
            <a:extLst>
              <a:ext uri="{FF2B5EF4-FFF2-40B4-BE49-F238E27FC236}">
                <a16:creationId xmlns:a16="http://schemas.microsoft.com/office/drawing/2014/main" id="{65AF9E1F-CB14-C3AC-F618-8B57BEB9B2EA}"/>
              </a:ext>
            </a:extLst>
          </p:cNvPr>
          <p:cNvPicPr>
            <a:picLocks noChangeAspect="1"/>
          </p:cNvPicPr>
          <p:nvPr/>
        </p:nvPicPr>
        <p:blipFill>
          <a:blip r:embed="rId3"/>
          <a:stretch>
            <a:fillRect/>
          </a:stretch>
        </p:blipFill>
        <p:spPr>
          <a:xfrm>
            <a:off x="3790078" y="801792"/>
            <a:ext cx="1838309" cy="3282696"/>
          </a:xfrm>
          <a:prstGeom prst="rect">
            <a:avLst/>
          </a:prstGeom>
        </p:spPr>
      </p:pic>
      <p:pic>
        <p:nvPicPr>
          <p:cNvPr id="22" name="Picture 21">
            <a:extLst>
              <a:ext uri="{FF2B5EF4-FFF2-40B4-BE49-F238E27FC236}">
                <a16:creationId xmlns:a16="http://schemas.microsoft.com/office/drawing/2014/main" id="{064B59B1-EE06-CD30-6C2B-79EFCB2908E6}"/>
              </a:ext>
            </a:extLst>
          </p:cNvPr>
          <p:cNvPicPr>
            <a:picLocks noChangeAspect="1"/>
          </p:cNvPicPr>
          <p:nvPr/>
        </p:nvPicPr>
        <p:blipFill>
          <a:blip r:embed="rId4"/>
          <a:stretch>
            <a:fillRect/>
          </a:stretch>
        </p:blipFill>
        <p:spPr>
          <a:xfrm>
            <a:off x="9138877" y="1187096"/>
            <a:ext cx="2286000" cy="2512087"/>
          </a:xfrm>
          <a:prstGeom prst="rect">
            <a:avLst/>
          </a:prstGeom>
        </p:spPr>
      </p:pic>
      <p:pic>
        <p:nvPicPr>
          <p:cNvPr id="12" name="Picture 11">
            <a:extLst>
              <a:ext uri="{FF2B5EF4-FFF2-40B4-BE49-F238E27FC236}">
                <a16:creationId xmlns:a16="http://schemas.microsoft.com/office/drawing/2014/main" id="{2231BC28-AEBE-CA76-2AAF-D7903F08B69B}"/>
              </a:ext>
            </a:extLst>
          </p:cNvPr>
          <p:cNvPicPr>
            <a:picLocks noChangeAspect="1"/>
          </p:cNvPicPr>
          <p:nvPr/>
        </p:nvPicPr>
        <p:blipFill>
          <a:blip r:embed="rId5"/>
          <a:stretch>
            <a:fillRect/>
          </a:stretch>
        </p:blipFill>
        <p:spPr>
          <a:xfrm>
            <a:off x="1098273" y="801792"/>
            <a:ext cx="1665968" cy="3282696"/>
          </a:xfrm>
          <a:prstGeom prst="rect">
            <a:avLst/>
          </a:prstGeom>
        </p:spPr>
      </p:pic>
    </p:spTree>
    <p:extLst>
      <p:ext uri="{BB962C8B-B14F-4D97-AF65-F5344CB8AC3E}">
        <p14:creationId xmlns:p14="http://schemas.microsoft.com/office/powerpoint/2010/main" val="375334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D8D8D-E93B-2D4E-8350-3937070F820A}"/>
              </a:ext>
            </a:extLst>
          </p:cNvPr>
          <p:cNvSpPr>
            <a:spLocks noGrp="1"/>
          </p:cNvSpPr>
          <p:nvPr>
            <p:ph type="title"/>
          </p:nvPr>
        </p:nvSpPr>
        <p:spPr>
          <a:xfrm>
            <a:off x="810000" y="447188"/>
            <a:ext cx="10571998" cy="970450"/>
          </a:xfrm>
        </p:spPr>
        <p:txBody>
          <a:bodyPr>
            <a:normAutofit/>
          </a:bodyPr>
          <a:lstStyle/>
          <a:p>
            <a:r>
              <a:rPr lang="en-US"/>
              <a:t>About us</a:t>
            </a:r>
          </a:p>
        </p:txBody>
      </p:sp>
      <p:graphicFrame>
        <p:nvGraphicFramePr>
          <p:cNvPr id="21" name="Content Placeholder 2">
            <a:extLst>
              <a:ext uri="{FF2B5EF4-FFF2-40B4-BE49-F238E27FC236}">
                <a16:creationId xmlns:a16="http://schemas.microsoft.com/office/drawing/2014/main" id="{2C18B858-4BB7-9601-D9B9-C0D98AEB1FC3}"/>
              </a:ext>
            </a:extLst>
          </p:cNvPr>
          <p:cNvGraphicFramePr>
            <a:graphicFrameLocks noGrp="1"/>
          </p:cNvGraphicFramePr>
          <p:nvPr>
            <p:ph idx="1"/>
            <p:extLst>
              <p:ext uri="{D42A27DB-BD31-4B8C-83A1-F6EECF244321}">
                <p14:modId xmlns:p14="http://schemas.microsoft.com/office/powerpoint/2010/main" val="1413218948"/>
              </p:ext>
            </p:extLst>
          </p:nvPr>
        </p:nvGraphicFramePr>
        <p:xfrm>
          <a:off x="819150" y="2494722"/>
          <a:ext cx="10553700" cy="3364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9448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grpSp>
        <p:nvGrpSpPr>
          <p:cNvPr id="16" name="Group 15">
            <a:extLst>
              <a:ext uri="{FF2B5EF4-FFF2-40B4-BE49-F238E27FC236}">
                <a16:creationId xmlns:a16="http://schemas.microsoft.com/office/drawing/2014/main" id="{DE2DD4A6-DC96-421E-9E1C-7CD0D26814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9832" y="4525094"/>
            <a:ext cx="12203151" cy="2344057"/>
            <a:chOff x="0" y="4525094"/>
            <a:chExt cx="12203151" cy="2344057"/>
          </a:xfrm>
        </p:grpSpPr>
        <p:sp>
          <p:nvSpPr>
            <p:cNvPr id="17" name="Freeform 9">
              <a:extLst>
                <a:ext uri="{FF2B5EF4-FFF2-40B4-BE49-F238E27FC236}">
                  <a16:creationId xmlns:a16="http://schemas.microsoft.com/office/drawing/2014/main" id="{5E6BB74D-E85C-4CCB-90CE-024600640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52808592-600C-4349-9F27-EC36C0BA4C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flipH="1">
              <a:off x="3820" y="4536245"/>
              <a:ext cx="5660999"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B5E00D3B-1E29-4E11-BCD3-8E3A56F4B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4813714" y="4536245"/>
              <a:ext cx="7389437"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a:extLst>
              <a:ext uri="{FF2B5EF4-FFF2-40B4-BE49-F238E27FC236}">
                <a16:creationId xmlns:a16="http://schemas.microsoft.com/office/drawing/2014/main" id="{F8B9C154-3F4D-4FB2-8377-DE429ACEAF60}"/>
              </a:ext>
            </a:extLst>
          </p:cNvPr>
          <p:cNvSpPr>
            <a:spLocks noGrp="1"/>
          </p:cNvSpPr>
          <p:nvPr>
            <p:ph type="title"/>
          </p:nvPr>
        </p:nvSpPr>
        <p:spPr>
          <a:xfrm>
            <a:off x="810001" y="4817533"/>
            <a:ext cx="10572000" cy="1263227"/>
          </a:xfrm>
          <a:effectLst/>
        </p:spPr>
        <p:txBody>
          <a:bodyPr vert="horz" lIns="91440" tIns="45720" rIns="91440" bIns="45720" rtlCol="0" anchor="b">
            <a:normAutofit/>
          </a:bodyPr>
          <a:lstStyle/>
          <a:p>
            <a:pPr algn="ctr">
              <a:lnSpc>
                <a:spcPct val="90000"/>
              </a:lnSpc>
            </a:pPr>
            <a:r>
              <a:rPr lang="en-US" sz="3600" dirty="0">
                <a:solidFill>
                  <a:schemeClr val="tx1"/>
                </a:solidFill>
                <a:latin typeface="Arial" panose="020B0604020202020204" pitchFamily="34" charset="0"/>
                <a:cs typeface="Arial" panose="020B0604020202020204" pitchFamily="34" charset="0"/>
              </a:rPr>
              <a:t>PVS-</a:t>
            </a:r>
            <a:r>
              <a:rPr lang="en-US" sz="3600" dirty="0" err="1">
                <a:solidFill>
                  <a:schemeClr val="tx1"/>
                </a:solidFill>
                <a:latin typeface="Arial" panose="020B0604020202020204" pitchFamily="34" charset="0"/>
                <a:cs typeface="Arial" panose="020B0604020202020204" pitchFamily="34" charset="0"/>
              </a:rPr>
              <a:t>Nolwood</a:t>
            </a:r>
            <a:r>
              <a:rPr lang="en-US" sz="3600" dirty="0">
                <a:solidFill>
                  <a:schemeClr val="tx1"/>
                </a:solidFill>
                <a:latin typeface="Arial" panose="020B0604020202020204" pitchFamily="34" charset="0"/>
                <a:cs typeface="Arial" panose="020B0604020202020204" pitchFamily="34" charset="0"/>
              </a:rPr>
              <a:t> Chemicals, Inc</a:t>
            </a:r>
            <a:br>
              <a:rPr lang="en-US" sz="3600" dirty="0">
                <a:solidFill>
                  <a:schemeClr val="tx1"/>
                </a:solidFill>
                <a:latin typeface="Arial" panose="020B0604020202020204" pitchFamily="34" charset="0"/>
                <a:cs typeface="Arial" panose="020B0604020202020204" pitchFamily="34" charset="0"/>
              </a:rPr>
            </a:br>
            <a:r>
              <a:rPr lang="en-US" sz="2700" dirty="0">
                <a:solidFill>
                  <a:schemeClr val="tx1"/>
                </a:solidFill>
                <a:latin typeface="Arial" panose="020B0604020202020204" pitchFamily="34" charset="0"/>
                <a:cs typeface="Arial" panose="020B0604020202020204" pitchFamily="34" charset="0"/>
              </a:rPr>
              <a:t>2551 </a:t>
            </a:r>
            <a:r>
              <a:rPr lang="en-US" sz="2700" dirty="0" err="1">
                <a:solidFill>
                  <a:schemeClr val="tx1"/>
                </a:solidFill>
                <a:latin typeface="Arial" panose="020B0604020202020204" pitchFamily="34" charset="0"/>
                <a:cs typeface="Arial" panose="020B0604020202020204" pitchFamily="34" charset="0"/>
              </a:rPr>
              <a:t>Crescentville</a:t>
            </a:r>
            <a:r>
              <a:rPr lang="en-US" sz="2700" dirty="0">
                <a:solidFill>
                  <a:schemeClr val="tx1"/>
                </a:solidFill>
                <a:latin typeface="Arial" panose="020B0604020202020204" pitchFamily="34" charset="0"/>
                <a:cs typeface="Arial" panose="020B0604020202020204" pitchFamily="34" charset="0"/>
              </a:rPr>
              <a:t> Rd</a:t>
            </a:r>
            <a:br>
              <a:rPr lang="en-US" sz="1000" dirty="0">
                <a:solidFill>
                  <a:schemeClr val="tx1"/>
                </a:solidFill>
              </a:rPr>
            </a:br>
            <a:br>
              <a:rPr lang="en-US" sz="1000" dirty="0">
                <a:solidFill>
                  <a:schemeClr val="tx1"/>
                </a:solidFill>
              </a:rPr>
            </a:br>
            <a:endParaRPr lang="en-US" sz="1000" dirty="0">
              <a:solidFill>
                <a:schemeClr val="tx1"/>
              </a:solidFill>
            </a:endParaRPr>
          </a:p>
        </p:txBody>
      </p:sp>
      <p:pic>
        <p:nvPicPr>
          <p:cNvPr id="7" name="Picture 6">
            <a:extLst>
              <a:ext uri="{FF2B5EF4-FFF2-40B4-BE49-F238E27FC236}">
                <a16:creationId xmlns:a16="http://schemas.microsoft.com/office/drawing/2014/main" id="{38B2DDCA-3FF6-3E32-07C1-9437ECE63687}"/>
              </a:ext>
            </a:extLst>
          </p:cNvPr>
          <p:cNvPicPr>
            <a:picLocks noChangeAspect="1"/>
          </p:cNvPicPr>
          <p:nvPr/>
        </p:nvPicPr>
        <p:blipFill>
          <a:blip r:embed="rId2"/>
          <a:stretch>
            <a:fillRect/>
          </a:stretch>
        </p:blipFill>
        <p:spPr>
          <a:xfrm>
            <a:off x="4803882" y="465167"/>
            <a:ext cx="1990511" cy="3602736"/>
          </a:xfrm>
          <a:prstGeom prst="roundRect">
            <a:avLst>
              <a:gd name="adj" fmla="val 3876"/>
            </a:avLst>
          </a:prstGeom>
          <a:ln>
            <a:solidFill>
              <a:schemeClr val="accent1"/>
            </a:solidFill>
          </a:ln>
          <a:effectLst/>
        </p:spPr>
      </p:pic>
      <p:pic>
        <p:nvPicPr>
          <p:cNvPr id="5" name="Picture 4">
            <a:extLst>
              <a:ext uri="{FF2B5EF4-FFF2-40B4-BE49-F238E27FC236}">
                <a16:creationId xmlns:a16="http://schemas.microsoft.com/office/drawing/2014/main" id="{C1E5E0BE-32B9-D256-1580-56E550540B5C}"/>
              </a:ext>
            </a:extLst>
          </p:cNvPr>
          <p:cNvPicPr>
            <a:picLocks noChangeAspect="1"/>
          </p:cNvPicPr>
          <p:nvPr/>
        </p:nvPicPr>
        <p:blipFill>
          <a:blip r:embed="rId3"/>
          <a:stretch>
            <a:fillRect/>
          </a:stretch>
        </p:blipFill>
        <p:spPr>
          <a:xfrm>
            <a:off x="1498222" y="459592"/>
            <a:ext cx="2017532" cy="3602736"/>
          </a:xfrm>
          <a:prstGeom prst="roundRect">
            <a:avLst>
              <a:gd name="adj" fmla="val 3876"/>
            </a:avLst>
          </a:prstGeom>
          <a:ln>
            <a:solidFill>
              <a:schemeClr val="accent1"/>
            </a:solidFill>
          </a:ln>
          <a:effectLst/>
        </p:spPr>
      </p:pic>
      <p:pic>
        <p:nvPicPr>
          <p:cNvPr id="9" name="Picture 8">
            <a:extLst>
              <a:ext uri="{FF2B5EF4-FFF2-40B4-BE49-F238E27FC236}">
                <a16:creationId xmlns:a16="http://schemas.microsoft.com/office/drawing/2014/main" id="{03A4E2E2-8E4C-71DA-4E5E-684BB4224DBC}"/>
              </a:ext>
            </a:extLst>
          </p:cNvPr>
          <p:cNvPicPr>
            <a:picLocks noChangeAspect="1"/>
          </p:cNvPicPr>
          <p:nvPr/>
        </p:nvPicPr>
        <p:blipFill>
          <a:blip r:embed="rId4"/>
          <a:stretch>
            <a:fillRect/>
          </a:stretch>
        </p:blipFill>
        <p:spPr>
          <a:xfrm>
            <a:off x="8285473" y="465167"/>
            <a:ext cx="2017532" cy="3602736"/>
          </a:xfrm>
          <a:prstGeom prst="roundRect">
            <a:avLst>
              <a:gd name="adj" fmla="val 3876"/>
            </a:avLst>
          </a:prstGeom>
          <a:ln>
            <a:solidFill>
              <a:schemeClr val="accent1"/>
            </a:solidFill>
          </a:ln>
          <a:effectLst/>
        </p:spPr>
      </p:pic>
      <p:pic>
        <p:nvPicPr>
          <p:cNvPr id="10" name="Picture 9">
            <a:extLst>
              <a:ext uri="{FF2B5EF4-FFF2-40B4-BE49-F238E27FC236}">
                <a16:creationId xmlns:a16="http://schemas.microsoft.com/office/drawing/2014/main" id="{30F09AE4-5756-50F1-2585-99B39060BF0C}"/>
              </a:ext>
            </a:extLst>
          </p:cNvPr>
          <p:cNvPicPr>
            <a:picLocks noChangeAspect="1"/>
          </p:cNvPicPr>
          <p:nvPr/>
        </p:nvPicPr>
        <p:blipFill>
          <a:blip r:embed="rId5"/>
          <a:stretch>
            <a:fillRect/>
          </a:stretch>
        </p:blipFill>
        <p:spPr>
          <a:xfrm>
            <a:off x="363779" y="5912692"/>
            <a:ext cx="1628775" cy="742950"/>
          </a:xfrm>
          <a:prstGeom prst="rect">
            <a:avLst/>
          </a:prstGeom>
        </p:spPr>
      </p:pic>
    </p:spTree>
    <p:extLst>
      <p:ext uri="{BB962C8B-B14F-4D97-AF65-F5344CB8AC3E}">
        <p14:creationId xmlns:p14="http://schemas.microsoft.com/office/powerpoint/2010/main" val="3227796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E446B7E6-8568-417F-959E-DB3D1E7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6" name="Picture Placeholder 5">
            <a:extLst>
              <a:ext uri="{FF2B5EF4-FFF2-40B4-BE49-F238E27FC236}">
                <a16:creationId xmlns:a16="http://schemas.microsoft.com/office/drawing/2014/main" id="{F2C598CA-477B-DC28-622F-4A495735CEBE}"/>
              </a:ext>
            </a:extLst>
          </p:cNvPr>
          <p:cNvPicPr>
            <a:picLocks noGrp="1" noChangeAspect="1"/>
          </p:cNvPicPr>
          <p:nvPr>
            <p:ph type="pic" idx="1"/>
          </p:nvPr>
        </p:nvPicPr>
        <p:blipFill rotWithShape="1">
          <a:blip r:embed="rId2"/>
          <a:srcRect b="12452"/>
          <a:stretch/>
        </p:blipFill>
        <p:spPr>
          <a:xfrm>
            <a:off x="-1" y="-1"/>
            <a:ext cx="12192001" cy="4883281"/>
          </a:xfrm>
          <a:prstGeom prst="rect">
            <a:avLst/>
          </a:prstGeom>
        </p:spPr>
      </p:pic>
      <p:sp>
        <p:nvSpPr>
          <p:cNvPr id="22" name="Freeform 9">
            <a:extLst>
              <a:ext uri="{FF2B5EF4-FFF2-40B4-BE49-F238E27FC236}">
                <a16:creationId xmlns:a16="http://schemas.microsoft.com/office/drawing/2014/main" id="{AFB83730-58A8-42CA-90B3-5D5D2D1B0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47642"/>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8B744E2-0BE8-4457-944B-2763B3FB1392}"/>
              </a:ext>
            </a:extLst>
          </p:cNvPr>
          <p:cNvSpPr>
            <a:spLocks noGrp="1"/>
          </p:cNvSpPr>
          <p:nvPr>
            <p:ph type="title"/>
          </p:nvPr>
        </p:nvSpPr>
        <p:spPr>
          <a:xfrm>
            <a:off x="812788" y="4895558"/>
            <a:ext cx="10572000" cy="1626540"/>
          </a:xfrm>
        </p:spPr>
        <p:txBody>
          <a:bodyPr vert="horz" lIns="91440" tIns="45720" rIns="91440" bIns="45720" rtlCol="0" anchor="b">
            <a:noAutofit/>
          </a:bodyPr>
          <a:lstStyle/>
          <a:p>
            <a:pPr>
              <a:lnSpc>
                <a:spcPct val="90000"/>
              </a:lnSpc>
            </a:pPr>
            <a:r>
              <a:rPr lang="en-US" sz="1800" dirty="0">
                <a:latin typeface="Arial" panose="020B0604020202020204" pitchFamily="34" charset="0"/>
                <a:cs typeface="Arial" panose="020B0604020202020204" pitchFamily="34" charset="0"/>
              </a:rPr>
              <a:t>PVS Distribution Sites: 6 (5 in USA, 1 in Canada) **Sharonville </a:t>
            </a:r>
            <a:br>
              <a:rPr lang="en-US" sz="1800" dirty="0">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Manufacturing Plants: 3 International (Germany, Thailand, Belgium), 12 USA</a:t>
            </a:r>
            <a:br>
              <a:rPr lang="en-US" sz="1800" dirty="0">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Terminal Distribution Sites: 16 USA</a:t>
            </a:r>
            <a:br>
              <a:rPr lang="en-US" sz="1800" dirty="0">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Corporate Headquarters: Detroit, Michigan</a:t>
            </a:r>
          </a:p>
        </p:txBody>
      </p:sp>
      <p:pic>
        <p:nvPicPr>
          <p:cNvPr id="8" name="Picture 7">
            <a:extLst>
              <a:ext uri="{FF2B5EF4-FFF2-40B4-BE49-F238E27FC236}">
                <a16:creationId xmlns:a16="http://schemas.microsoft.com/office/drawing/2014/main" id="{7FC2E2C5-1AC6-A5E1-246A-F1440216F0CF}"/>
              </a:ext>
            </a:extLst>
          </p:cNvPr>
          <p:cNvPicPr>
            <a:picLocks noChangeAspect="1"/>
          </p:cNvPicPr>
          <p:nvPr/>
        </p:nvPicPr>
        <p:blipFill>
          <a:blip r:embed="rId3"/>
          <a:stretch>
            <a:fillRect/>
          </a:stretch>
        </p:blipFill>
        <p:spPr>
          <a:xfrm>
            <a:off x="6805126" y="6298072"/>
            <a:ext cx="5288788" cy="403251"/>
          </a:xfrm>
          <a:prstGeom prst="rect">
            <a:avLst/>
          </a:prstGeom>
        </p:spPr>
      </p:pic>
    </p:spTree>
    <p:extLst>
      <p:ext uri="{BB962C8B-B14F-4D97-AF65-F5344CB8AC3E}">
        <p14:creationId xmlns:p14="http://schemas.microsoft.com/office/powerpoint/2010/main" val="495865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A01907A-BF04-440F-BA0D-49BC96273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BA1043A-C128-04C8-0E32-D6978F927F56}"/>
              </a:ext>
            </a:extLst>
          </p:cNvPr>
          <p:cNvPicPr>
            <a:picLocks noChangeAspect="1"/>
          </p:cNvPicPr>
          <p:nvPr/>
        </p:nvPicPr>
        <p:blipFill>
          <a:blip r:embed="rId2"/>
          <a:stretch>
            <a:fillRect/>
          </a:stretch>
        </p:blipFill>
        <p:spPr>
          <a:xfrm>
            <a:off x="643467" y="1302513"/>
            <a:ext cx="10905066" cy="4252974"/>
          </a:xfrm>
          <a:prstGeom prst="rect">
            <a:avLst/>
          </a:prstGeom>
        </p:spPr>
      </p:pic>
    </p:spTree>
    <p:extLst>
      <p:ext uri="{BB962C8B-B14F-4D97-AF65-F5344CB8AC3E}">
        <p14:creationId xmlns:p14="http://schemas.microsoft.com/office/powerpoint/2010/main" val="3923334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39F1F689-BD84-4BD2-A649-497370713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180" cy="68691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DE2DD4A6-DC96-421E-9E1C-7CD0D26814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0" y="4525094"/>
            <a:ext cx="12203151" cy="2344057"/>
            <a:chOff x="0" y="4525094"/>
            <a:chExt cx="12203151" cy="2344057"/>
          </a:xfrm>
        </p:grpSpPr>
        <p:sp>
          <p:nvSpPr>
            <p:cNvPr id="31" name="Freeform 9">
              <a:extLst>
                <a:ext uri="{FF2B5EF4-FFF2-40B4-BE49-F238E27FC236}">
                  <a16:creationId xmlns:a16="http://schemas.microsoft.com/office/drawing/2014/main" id="{5E6BB74D-E85C-4CCB-90CE-024600640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52808592-600C-4349-9F27-EC36C0BA4C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flipH="1">
              <a:off x="3820" y="4536245"/>
              <a:ext cx="5660999"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B5E00D3B-1E29-4E11-BCD3-8E3A56F4B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4813714" y="4536245"/>
              <a:ext cx="7389437"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a:extLst>
              <a:ext uri="{FF2B5EF4-FFF2-40B4-BE49-F238E27FC236}">
                <a16:creationId xmlns:a16="http://schemas.microsoft.com/office/drawing/2014/main" id="{9372C394-81C6-42FC-A9ED-418156E3679F}"/>
              </a:ext>
            </a:extLst>
          </p:cNvPr>
          <p:cNvSpPr>
            <a:spLocks noGrp="1"/>
          </p:cNvSpPr>
          <p:nvPr>
            <p:ph type="title"/>
          </p:nvPr>
        </p:nvSpPr>
        <p:spPr>
          <a:xfrm>
            <a:off x="810001" y="4817533"/>
            <a:ext cx="10572000" cy="1564606"/>
          </a:xfrm>
          <a:effectLst/>
        </p:spPr>
        <p:txBody>
          <a:bodyPr vert="horz" lIns="91440" tIns="45720" rIns="91440" bIns="45720" rtlCol="0" anchor="b">
            <a:normAutofit/>
          </a:bodyPr>
          <a:lstStyle/>
          <a:p>
            <a:pPr>
              <a:lnSpc>
                <a:spcPct val="90000"/>
              </a:lnSpc>
            </a:pPr>
            <a:r>
              <a:rPr lang="en-US" dirty="0">
                <a:solidFill>
                  <a:schemeClr val="tx1"/>
                </a:solidFill>
                <a:latin typeface="Arial" panose="020B0604020202020204" pitchFamily="34" charset="0"/>
                <a:cs typeface="Arial" panose="020B0604020202020204" pitchFamily="34" charset="0"/>
              </a:rPr>
              <a:t>Dubois CDC Warehouse </a:t>
            </a:r>
            <a:br>
              <a:rPr lang="en-US" sz="1000" dirty="0">
                <a:solidFill>
                  <a:schemeClr val="tx1"/>
                </a:solidFill>
                <a:latin typeface="Arial" panose="020B0604020202020204" pitchFamily="34" charset="0"/>
                <a:cs typeface="Arial" panose="020B0604020202020204" pitchFamily="34" charset="0"/>
              </a:rPr>
            </a:br>
            <a:r>
              <a:rPr lang="en-US" sz="2400" dirty="0">
                <a:solidFill>
                  <a:schemeClr val="tx1"/>
                </a:solidFill>
                <a:latin typeface="Arial" panose="020B0604020202020204" pitchFamily="34" charset="0"/>
                <a:cs typeface="Arial" panose="020B0604020202020204" pitchFamily="34" charset="0"/>
              </a:rPr>
              <a:t>12111 Champion Way</a:t>
            </a:r>
            <a:br>
              <a:rPr lang="en-US" sz="1000" dirty="0">
                <a:solidFill>
                  <a:schemeClr val="tx1"/>
                </a:solidFill>
                <a:latin typeface="Arial" panose="020B0604020202020204" pitchFamily="34" charset="0"/>
                <a:cs typeface="Arial" panose="020B0604020202020204" pitchFamily="34" charset="0"/>
              </a:rPr>
            </a:br>
            <a:br>
              <a:rPr lang="en-US" sz="1000" dirty="0">
                <a:solidFill>
                  <a:schemeClr val="tx1"/>
                </a:solidFill>
                <a:latin typeface="Arial" panose="020B0604020202020204" pitchFamily="34" charset="0"/>
                <a:cs typeface="Arial" panose="020B0604020202020204" pitchFamily="34" charset="0"/>
              </a:rPr>
            </a:br>
            <a:endParaRPr lang="en-US" sz="1000" dirty="0">
              <a:solidFill>
                <a:schemeClr val="tx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10EA51F4-00B1-C97F-4353-A0FF9928FF70}"/>
              </a:ext>
            </a:extLst>
          </p:cNvPr>
          <p:cNvPicPr>
            <a:picLocks noChangeAspect="1"/>
          </p:cNvPicPr>
          <p:nvPr/>
        </p:nvPicPr>
        <p:blipFill rotWithShape="1">
          <a:blip r:embed="rId2"/>
          <a:srcRect t="10264" r="1" b="10106"/>
          <a:stretch/>
        </p:blipFill>
        <p:spPr>
          <a:xfrm>
            <a:off x="3498913" y="592468"/>
            <a:ext cx="2477054" cy="3602737"/>
          </a:xfrm>
          <a:prstGeom prst="roundRect">
            <a:avLst>
              <a:gd name="adj" fmla="val 3876"/>
            </a:avLst>
          </a:prstGeom>
          <a:ln>
            <a:noFill/>
          </a:ln>
          <a:effectLst/>
        </p:spPr>
      </p:pic>
      <p:pic>
        <p:nvPicPr>
          <p:cNvPr id="9" name="Picture 8">
            <a:extLst>
              <a:ext uri="{FF2B5EF4-FFF2-40B4-BE49-F238E27FC236}">
                <a16:creationId xmlns:a16="http://schemas.microsoft.com/office/drawing/2014/main" id="{D8A074D4-F00D-1090-CE5F-BA0C8E76AC17}"/>
              </a:ext>
            </a:extLst>
          </p:cNvPr>
          <p:cNvPicPr>
            <a:picLocks noChangeAspect="1"/>
          </p:cNvPicPr>
          <p:nvPr/>
        </p:nvPicPr>
        <p:blipFill rotWithShape="1">
          <a:blip r:embed="rId3"/>
          <a:srcRect t="2007" r="3" b="16545"/>
          <a:stretch/>
        </p:blipFill>
        <p:spPr>
          <a:xfrm>
            <a:off x="428711" y="592468"/>
            <a:ext cx="2477004" cy="3602736"/>
          </a:xfrm>
          <a:prstGeom prst="roundRect">
            <a:avLst>
              <a:gd name="adj" fmla="val 3876"/>
            </a:avLst>
          </a:prstGeom>
          <a:ln>
            <a:noFill/>
          </a:ln>
          <a:effectLst/>
        </p:spPr>
      </p:pic>
      <p:pic>
        <p:nvPicPr>
          <p:cNvPr id="14" name="Picture 13">
            <a:extLst>
              <a:ext uri="{FF2B5EF4-FFF2-40B4-BE49-F238E27FC236}">
                <a16:creationId xmlns:a16="http://schemas.microsoft.com/office/drawing/2014/main" id="{4F62BD50-76C9-BF00-6DF7-5BAF1D76025D}"/>
              </a:ext>
            </a:extLst>
          </p:cNvPr>
          <p:cNvPicPr>
            <a:picLocks noChangeAspect="1"/>
          </p:cNvPicPr>
          <p:nvPr/>
        </p:nvPicPr>
        <p:blipFill rotWithShape="1">
          <a:blip r:embed="rId4"/>
          <a:srcRect t="13806" r="-1" b="-1"/>
          <a:stretch/>
        </p:blipFill>
        <p:spPr>
          <a:xfrm>
            <a:off x="6165731" y="666538"/>
            <a:ext cx="2615184" cy="3549819"/>
          </a:xfrm>
          <a:prstGeom prst="roundRect">
            <a:avLst>
              <a:gd name="adj" fmla="val 3876"/>
            </a:avLst>
          </a:prstGeom>
          <a:ln>
            <a:noFill/>
          </a:ln>
          <a:effectLst/>
        </p:spPr>
      </p:pic>
      <p:pic>
        <p:nvPicPr>
          <p:cNvPr id="7" name="Picture 6">
            <a:extLst>
              <a:ext uri="{FF2B5EF4-FFF2-40B4-BE49-F238E27FC236}">
                <a16:creationId xmlns:a16="http://schemas.microsoft.com/office/drawing/2014/main" id="{F343AB88-A39C-C223-FAF8-1437ABFA33A4}"/>
              </a:ext>
            </a:extLst>
          </p:cNvPr>
          <p:cNvPicPr>
            <a:picLocks noChangeAspect="1"/>
          </p:cNvPicPr>
          <p:nvPr/>
        </p:nvPicPr>
        <p:blipFill rotWithShape="1">
          <a:blip r:embed="rId5"/>
          <a:srcRect l="7085" r="7925" b="-1"/>
          <a:stretch/>
        </p:blipFill>
        <p:spPr>
          <a:xfrm>
            <a:off x="9110998" y="640080"/>
            <a:ext cx="2258177" cy="3602736"/>
          </a:xfrm>
          <a:prstGeom prst="roundRect">
            <a:avLst>
              <a:gd name="adj" fmla="val 3876"/>
            </a:avLst>
          </a:prstGeom>
          <a:ln>
            <a:noFill/>
          </a:ln>
          <a:effectLst/>
        </p:spPr>
      </p:pic>
    </p:spTree>
    <p:extLst>
      <p:ext uri="{BB962C8B-B14F-4D97-AF65-F5344CB8AC3E}">
        <p14:creationId xmlns:p14="http://schemas.microsoft.com/office/powerpoint/2010/main" val="284343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BFA061C-131E-4B0A-F60D-6F53F4ED063F}"/>
              </a:ext>
            </a:extLst>
          </p:cNvPr>
          <p:cNvSpPr>
            <a:spLocks noGrp="1"/>
          </p:cNvSpPr>
          <p:nvPr>
            <p:ph type="title"/>
          </p:nvPr>
        </p:nvSpPr>
        <p:spPr>
          <a:xfrm>
            <a:off x="810002" y="639097"/>
            <a:ext cx="3211392" cy="3781101"/>
          </a:xfrm>
        </p:spPr>
        <p:txBody>
          <a:bodyPr vert="horz" lIns="91440" tIns="45720" rIns="91440" bIns="45720" rtlCol="0" anchor="b">
            <a:normAutofit/>
          </a:bodyPr>
          <a:lstStyle/>
          <a:p>
            <a:pPr algn="ctr">
              <a:lnSpc>
                <a:spcPct val="90000"/>
              </a:lnSpc>
            </a:pPr>
            <a:r>
              <a:rPr lang="en-US" sz="2600" dirty="0">
                <a:latin typeface="Arial" panose="020B0604020202020204" pitchFamily="34" charset="0"/>
                <a:cs typeface="Arial" panose="020B0604020202020204" pitchFamily="34" charset="0"/>
              </a:rPr>
              <a:t>Sulfuric Acid- </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a strong acid made by oxidizing solutions of sulfur dioxide and used in large quantities as an industrial and laboratory reagent  </a:t>
            </a:r>
          </a:p>
        </p:txBody>
      </p:sp>
      <p:sp>
        <p:nvSpPr>
          <p:cNvPr id="15" name="Rectangle 14">
            <a:extLst>
              <a:ext uri="{FF2B5EF4-FFF2-40B4-BE49-F238E27FC236}">
                <a16:creationId xmlns:a16="http://schemas.microsoft.com/office/drawing/2014/main" id="{6383B6F6-E8E8-4C9B-BEDE-6E743086F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658" y="0"/>
            <a:ext cx="75529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4">
            <a:extLst>
              <a:ext uri="{FF2B5EF4-FFF2-40B4-BE49-F238E27FC236}">
                <a16:creationId xmlns:a16="http://schemas.microsoft.com/office/drawing/2014/main" id="{4E45A778-B5BB-477D-BEE9-D874E8DCD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0386" y="958640"/>
            <a:ext cx="6258150"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Text&#10;&#10;Description automatically generated">
            <a:extLst>
              <a:ext uri="{FF2B5EF4-FFF2-40B4-BE49-F238E27FC236}">
                <a16:creationId xmlns:a16="http://schemas.microsoft.com/office/drawing/2014/main" id="{16C20775-5DC3-752E-B176-6E667872D418}"/>
              </a:ext>
            </a:extLst>
          </p:cNvPr>
          <p:cNvPicPr>
            <a:picLocks noGrp="1" noChangeAspect="1"/>
          </p:cNvPicPr>
          <p:nvPr>
            <p:ph sz="half" idx="2"/>
          </p:nvPr>
        </p:nvPicPr>
        <p:blipFill>
          <a:blip r:embed="rId2"/>
          <a:stretch>
            <a:fillRect/>
          </a:stretch>
        </p:blipFill>
        <p:spPr>
          <a:xfrm>
            <a:off x="5616935" y="1274970"/>
            <a:ext cx="2713138" cy="4306569"/>
          </a:xfrm>
          <a:prstGeom prst="rect">
            <a:avLst/>
          </a:prstGeom>
        </p:spPr>
      </p:pic>
      <p:pic>
        <p:nvPicPr>
          <p:cNvPr id="6" name="Content Placeholder 5" descr="Graphical user interface, text, application, email&#10;&#10;Description automatically generated">
            <a:extLst>
              <a:ext uri="{FF2B5EF4-FFF2-40B4-BE49-F238E27FC236}">
                <a16:creationId xmlns:a16="http://schemas.microsoft.com/office/drawing/2014/main" id="{3FE89612-761B-0D46-9161-6E9010C44CB8}"/>
              </a:ext>
            </a:extLst>
          </p:cNvPr>
          <p:cNvPicPr>
            <a:picLocks noGrp="1" noChangeAspect="1"/>
          </p:cNvPicPr>
          <p:nvPr>
            <p:ph sz="half" idx="1"/>
          </p:nvPr>
        </p:nvPicPr>
        <p:blipFill>
          <a:blip r:embed="rId3"/>
          <a:stretch>
            <a:fillRect/>
          </a:stretch>
        </p:blipFill>
        <p:spPr>
          <a:xfrm>
            <a:off x="8501865" y="1610906"/>
            <a:ext cx="2726022" cy="3634696"/>
          </a:xfrm>
          <a:prstGeom prst="rect">
            <a:avLst/>
          </a:prstGeom>
        </p:spPr>
      </p:pic>
    </p:spTree>
    <p:extLst>
      <p:ext uri="{BB962C8B-B14F-4D97-AF65-F5344CB8AC3E}">
        <p14:creationId xmlns:p14="http://schemas.microsoft.com/office/powerpoint/2010/main" val="1380101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DA3DCC-3604-14C9-02EC-813EDF007DD1}"/>
              </a:ext>
            </a:extLst>
          </p:cNvPr>
          <p:cNvSpPr>
            <a:spLocks noGrp="1"/>
          </p:cNvSpPr>
          <p:nvPr>
            <p:ph type="title"/>
          </p:nvPr>
        </p:nvSpPr>
        <p:spPr/>
        <p:txBody>
          <a:bodyPr/>
          <a:lstStyle/>
          <a:p>
            <a:r>
              <a:rPr lang="en-US" sz="3600" dirty="0">
                <a:latin typeface="Arial" panose="020B0604020202020204" pitchFamily="34" charset="0"/>
                <a:cs typeface="Arial" panose="020B0604020202020204" pitchFamily="34" charset="0"/>
              </a:rPr>
              <a:t>Hydrogen Fluoride</a:t>
            </a:r>
            <a:br>
              <a:rPr lang="en-US" sz="3600" dirty="0">
                <a:latin typeface="Arial" panose="020B0604020202020204" pitchFamily="34" charset="0"/>
                <a:cs typeface="Arial" panose="020B0604020202020204" pitchFamily="34" charset="0"/>
              </a:rPr>
            </a:br>
            <a:endParaRPr lang="en-US" dirty="0"/>
          </a:p>
        </p:txBody>
      </p:sp>
      <p:graphicFrame>
        <p:nvGraphicFramePr>
          <p:cNvPr id="13" name="Text Placeholder 2">
            <a:extLst>
              <a:ext uri="{FF2B5EF4-FFF2-40B4-BE49-F238E27FC236}">
                <a16:creationId xmlns:a16="http://schemas.microsoft.com/office/drawing/2014/main" id="{567955F8-8AA9-62EA-8648-CC5D079F1BDB}"/>
              </a:ext>
            </a:extLst>
          </p:cNvPr>
          <p:cNvGraphicFramePr>
            <a:graphicFrameLocks noGrp="1"/>
          </p:cNvGraphicFramePr>
          <p:nvPr>
            <p:ph sz="half" idx="1"/>
            <p:extLst>
              <p:ext uri="{D42A27DB-BD31-4B8C-83A1-F6EECF244321}">
                <p14:modId xmlns:p14="http://schemas.microsoft.com/office/powerpoint/2010/main" val="2928866597"/>
              </p:ext>
            </p:extLst>
          </p:nvPr>
        </p:nvGraphicFramePr>
        <p:xfrm>
          <a:off x="438912" y="1335024"/>
          <a:ext cx="5138928"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4">
            <a:extLst>
              <a:ext uri="{FF2B5EF4-FFF2-40B4-BE49-F238E27FC236}">
                <a16:creationId xmlns:a16="http://schemas.microsoft.com/office/drawing/2014/main" id="{C8311B68-C63C-725D-BBE7-AA6981957073}"/>
              </a:ext>
            </a:extLst>
          </p:cNvPr>
          <p:cNvSpPr>
            <a:spLocks noGrp="1"/>
          </p:cNvSpPr>
          <p:nvPr>
            <p:ph sz="half" idx="2"/>
          </p:nvPr>
        </p:nvSpPr>
        <p:spPr>
          <a:xfrm>
            <a:off x="6803796" y="1978090"/>
            <a:ext cx="3894222" cy="4236098"/>
          </a:xfrm>
        </p:spPr>
        <p:txBody>
          <a:bodyPr>
            <a:normAutofit fontScale="40000" lnSpcReduction="20000"/>
          </a:bodyPr>
          <a:lstStyle/>
          <a:p>
            <a:pPr algn="l">
              <a:buFont typeface="Arial" panose="020B0604020202020204" pitchFamily="34" charset="0"/>
              <a:buChar char="•"/>
            </a:pPr>
            <a:r>
              <a:rPr lang="en-US" sz="3700" b="0" i="0" dirty="0">
                <a:effectLst/>
              </a:rPr>
              <a:t>Swallowing only a small amount of highly concentrated hydrogen fluoride will affect major internal organs and may be fatal.</a:t>
            </a:r>
          </a:p>
          <a:p>
            <a:pPr algn="l">
              <a:buFont typeface="Arial" panose="020B0604020202020204" pitchFamily="34" charset="0"/>
              <a:buChar char="•"/>
            </a:pPr>
            <a:r>
              <a:rPr lang="en-US" sz="3700" b="0" i="0" dirty="0">
                <a:effectLst/>
              </a:rPr>
              <a:t>Hydrogen fluoride gas, even at low levels, can irritate the eyes, nose, and respiratory tract. Breathing in hydrogen fluoride at high levels or in combination with skin contact can cause death from an irregular heartbeat or from fluid buildup in the lungs.</a:t>
            </a:r>
          </a:p>
          <a:p>
            <a:pPr algn="l">
              <a:buFont typeface="Arial" panose="020B0604020202020204" pitchFamily="34" charset="0"/>
              <a:buChar char="•"/>
            </a:pPr>
            <a:r>
              <a:rPr lang="en-US" sz="3700" b="0" i="0" dirty="0">
                <a:effectLst/>
              </a:rPr>
              <a:t>Even small splashes of high-concentration hydrogen fluoride products on the skin can be fatal. Skin contact with hydrogen fluoride may not cause immediate pain or visible skin damage(signs of exposure).</a:t>
            </a:r>
          </a:p>
          <a:p>
            <a:endParaRPr lang="en-US" dirty="0"/>
          </a:p>
        </p:txBody>
      </p:sp>
    </p:spTree>
    <p:extLst>
      <p:ext uri="{BB962C8B-B14F-4D97-AF65-F5344CB8AC3E}">
        <p14:creationId xmlns:p14="http://schemas.microsoft.com/office/powerpoint/2010/main" val="380912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27767-FD49-835E-2B22-998BB124FB84}"/>
              </a:ext>
            </a:extLst>
          </p:cNvPr>
          <p:cNvSpPr>
            <a:spLocks noGrp="1"/>
          </p:cNvSpPr>
          <p:nvPr>
            <p:ph type="title"/>
          </p:nvPr>
        </p:nvSpPr>
        <p:spPr/>
        <p:txBody>
          <a:bodyPr/>
          <a:lstStyle/>
          <a:p>
            <a:r>
              <a:rPr lang="en-US" dirty="0">
                <a:hlinkClick r:id="rId2"/>
              </a:rPr>
              <a:t>Don't Try This at Home - 3 - Sulfuric Acid and Sugar - Bing video</a:t>
            </a:r>
            <a:endParaRPr lang="en-US" dirty="0"/>
          </a:p>
        </p:txBody>
      </p:sp>
      <p:sp>
        <p:nvSpPr>
          <p:cNvPr id="3" name="Text Placeholder 2">
            <a:extLst>
              <a:ext uri="{FF2B5EF4-FFF2-40B4-BE49-F238E27FC236}">
                <a16:creationId xmlns:a16="http://schemas.microsoft.com/office/drawing/2014/main" id="{8C0E46AE-F583-8AFB-DC8C-F4EF649CE36C}"/>
              </a:ext>
            </a:extLst>
          </p:cNvPr>
          <p:cNvSpPr>
            <a:spLocks noGrp="1"/>
          </p:cNvSpPr>
          <p:nvPr>
            <p:ph type="body" idx="1"/>
          </p:nvPr>
        </p:nvSpPr>
        <p:spPr/>
        <p:txBody>
          <a:bodyPr>
            <a:normAutofit lnSpcReduction="10000"/>
          </a:bodyPr>
          <a:lstStyle/>
          <a:p>
            <a:r>
              <a:rPr lang="en-US" dirty="0">
                <a:hlinkClick r:id="rId3"/>
              </a:rPr>
              <a:t>https://www.youtube.com/watch?v=aBVdGGml6bU</a:t>
            </a:r>
            <a:endParaRPr lang="en-US" dirty="0"/>
          </a:p>
          <a:p>
            <a:endParaRPr lang="en-US" dirty="0"/>
          </a:p>
        </p:txBody>
      </p:sp>
    </p:spTree>
    <p:extLst>
      <p:ext uri="{BB962C8B-B14F-4D97-AF65-F5344CB8AC3E}">
        <p14:creationId xmlns:p14="http://schemas.microsoft.com/office/powerpoint/2010/main" val="3506099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593C81-2BE3-6842-9B3C-C845DCCAD72C}"/>
              </a:ext>
            </a:extLst>
          </p:cNvPr>
          <p:cNvSpPr>
            <a:spLocks noGrp="1"/>
          </p:cNvSpPr>
          <p:nvPr>
            <p:ph type="title"/>
          </p:nvPr>
        </p:nvSpPr>
        <p:spPr>
          <a:xfrm>
            <a:off x="3039048" y="2568817"/>
            <a:ext cx="7155598" cy="3133968"/>
          </a:xfrm>
        </p:spPr>
        <p:txBody>
          <a:bodyPr vert="horz" lIns="91440" tIns="45720" rIns="91440" bIns="45720" rtlCol="0" anchor="t">
            <a:normAutofit/>
          </a:bodyPr>
          <a:lstStyle/>
          <a:p>
            <a:pPr algn="l"/>
            <a:r>
              <a:rPr lang="en-US" sz="6600">
                <a:solidFill>
                  <a:srgbClr val="1F2D29"/>
                </a:solidFill>
              </a:rPr>
              <a:t>Useful Tools </a:t>
            </a:r>
          </a:p>
        </p:txBody>
      </p:sp>
    </p:spTree>
    <p:extLst>
      <p:ext uri="{BB962C8B-B14F-4D97-AF65-F5344CB8AC3E}">
        <p14:creationId xmlns:p14="http://schemas.microsoft.com/office/powerpoint/2010/main" val="61793085"/>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DB357FB-8FA0-A84D-A815-0A885CBAD684}"/>
              </a:ext>
            </a:extLst>
          </p:cNvPr>
          <p:cNvSpPr>
            <a:spLocks noGrp="1"/>
          </p:cNvSpPr>
          <p:nvPr>
            <p:ph type="title"/>
          </p:nvPr>
        </p:nvSpPr>
        <p:spPr>
          <a:xfrm>
            <a:off x="810002" y="639097"/>
            <a:ext cx="3211392" cy="3781101"/>
          </a:xfrm>
        </p:spPr>
        <p:txBody>
          <a:bodyPr vert="horz" lIns="91440" tIns="45720" rIns="91440" bIns="45720" rtlCol="0" anchor="b">
            <a:normAutofit/>
          </a:bodyPr>
          <a:lstStyle/>
          <a:p>
            <a:pPr algn="ctr">
              <a:lnSpc>
                <a:spcPct val="90000"/>
              </a:lnSpc>
            </a:pPr>
            <a:r>
              <a:rPr lang="en-US" sz="4200" dirty="0"/>
              <a:t>ERG </a:t>
            </a:r>
            <a:br>
              <a:rPr lang="en-US" sz="4200" dirty="0"/>
            </a:br>
            <a:r>
              <a:rPr lang="en-US" sz="4200" dirty="0"/>
              <a:t>Emergency Response Guidebook</a:t>
            </a:r>
          </a:p>
        </p:txBody>
      </p:sp>
      <p:sp>
        <p:nvSpPr>
          <p:cNvPr id="14" name="Rectangle 13">
            <a:extLst>
              <a:ext uri="{FF2B5EF4-FFF2-40B4-BE49-F238E27FC236}">
                <a16:creationId xmlns:a16="http://schemas.microsoft.com/office/drawing/2014/main" id="{6383B6F6-E8E8-4C9B-BEDE-6E743086F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658" y="0"/>
            <a:ext cx="75529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4">
            <a:extLst>
              <a:ext uri="{FF2B5EF4-FFF2-40B4-BE49-F238E27FC236}">
                <a16:creationId xmlns:a16="http://schemas.microsoft.com/office/drawing/2014/main" id="{4E45A778-B5BB-477D-BEE9-D874E8DCD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0386" y="958640"/>
            <a:ext cx="6258150"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A screenshot of a keyboard&#10;&#10;Description automatically generated">
            <a:extLst>
              <a:ext uri="{FF2B5EF4-FFF2-40B4-BE49-F238E27FC236}">
                <a16:creationId xmlns:a16="http://schemas.microsoft.com/office/drawing/2014/main" id="{C50C28E8-169F-CA41-B53B-DAA2177AF48D}"/>
              </a:ext>
            </a:extLst>
          </p:cNvPr>
          <p:cNvPicPr>
            <a:picLocks noGrp="1" noChangeAspect="1"/>
          </p:cNvPicPr>
          <p:nvPr>
            <p:ph sz="half" idx="2"/>
          </p:nvPr>
        </p:nvPicPr>
        <p:blipFill>
          <a:blip r:embed="rId2"/>
          <a:stretch>
            <a:fillRect/>
          </a:stretch>
        </p:blipFill>
        <p:spPr>
          <a:xfrm>
            <a:off x="5611035" y="1647249"/>
            <a:ext cx="2724939" cy="3562011"/>
          </a:xfrm>
          <a:prstGeom prst="rect">
            <a:avLst/>
          </a:prstGeom>
        </p:spPr>
      </p:pic>
      <p:pic>
        <p:nvPicPr>
          <p:cNvPr id="5" name="Picture 5" descr="A screenshot of a computer&#10;&#10;Description automatically generated">
            <a:extLst>
              <a:ext uri="{FF2B5EF4-FFF2-40B4-BE49-F238E27FC236}">
                <a16:creationId xmlns:a16="http://schemas.microsoft.com/office/drawing/2014/main" id="{E94D4A53-2D97-A24B-A699-01D4A05587BA}"/>
              </a:ext>
            </a:extLst>
          </p:cNvPr>
          <p:cNvPicPr>
            <a:picLocks noGrp="1" noChangeAspect="1"/>
          </p:cNvPicPr>
          <p:nvPr>
            <p:ph sz="half" idx="1"/>
          </p:nvPr>
        </p:nvPicPr>
        <p:blipFill>
          <a:blip r:embed="rId3"/>
          <a:stretch>
            <a:fillRect/>
          </a:stretch>
        </p:blipFill>
        <p:spPr>
          <a:xfrm>
            <a:off x="8501865" y="1658110"/>
            <a:ext cx="2726022" cy="3540289"/>
          </a:xfrm>
          <a:prstGeom prst="rect">
            <a:avLst/>
          </a:prstGeom>
        </p:spPr>
      </p:pic>
    </p:spTree>
    <p:extLst>
      <p:ext uri="{BB962C8B-B14F-4D97-AF65-F5344CB8AC3E}">
        <p14:creationId xmlns:p14="http://schemas.microsoft.com/office/powerpoint/2010/main" val="1908367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07CF1-B0D0-447D-B381-109BA84B9A45}"/>
              </a:ext>
            </a:extLst>
          </p:cNvPr>
          <p:cNvSpPr>
            <a:spLocks noGrp="1"/>
          </p:cNvSpPr>
          <p:nvPr>
            <p:ph type="ctrTitle"/>
          </p:nvPr>
        </p:nvSpPr>
        <p:spPr>
          <a:xfrm>
            <a:off x="1969804" y="3428998"/>
            <a:ext cx="3973282" cy="2268559"/>
          </a:xfrm>
        </p:spPr>
        <p:txBody>
          <a:bodyPr>
            <a:normAutofit/>
          </a:bodyPr>
          <a:lstStyle/>
          <a:p>
            <a:r>
              <a:rPr lang="en-US" sz="4800"/>
              <a:t>Who do I contact?</a:t>
            </a:r>
          </a:p>
        </p:txBody>
      </p:sp>
      <p:pic>
        <p:nvPicPr>
          <p:cNvPr id="8" name="Graphic 7" descr="Receiver">
            <a:extLst>
              <a:ext uri="{FF2B5EF4-FFF2-40B4-BE49-F238E27FC236}">
                <a16:creationId xmlns:a16="http://schemas.microsoft.com/office/drawing/2014/main" id="{E4E351F6-CB13-49A8-B2AA-A9F1AD8E47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48741" y="1432668"/>
            <a:ext cx="3993327" cy="3993327"/>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Tree>
    <p:extLst>
      <p:ext uri="{BB962C8B-B14F-4D97-AF65-F5344CB8AC3E}">
        <p14:creationId xmlns:p14="http://schemas.microsoft.com/office/powerpoint/2010/main" val="336493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43863-EA7B-BD48-9390-0BBDA83486E1}"/>
              </a:ext>
            </a:extLst>
          </p:cNvPr>
          <p:cNvSpPr>
            <a:spLocks noGrp="1"/>
          </p:cNvSpPr>
          <p:nvPr>
            <p:ph type="title"/>
          </p:nvPr>
        </p:nvSpPr>
        <p:spPr/>
        <p:txBody>
          <a:bodyPr>
            <a:normAutofit/>
          </a:bodyPr>
          <a:lstStyle/>
          <a:p>
            <a:pPr algn="l"/>
            <a:r>
              <a:rPr lang="en-US"/>
              <a:t>Operations</a:t>
            </a:r>
          </a:p>
        </p:txBody>
      </p:sp>
      <p:graphicFrame>
        <p:nvGraphicFramePr>
          <p:cNvPr id="5" name="Content Placeholder 2">
            <a:extLst>
              <a:ext uri="{FF2B5EF4-FFF2-40B4-BE49-F238E27FC236}">
                <a16:creationId xmlns:a16="http://schemas.microsoft.com/office/drawing/2014/main" id="{0451994D-51CA-420A-9E75-06FD21AF12AE}"/>
              </a:ext>
            </a:extLst>
          </p:cNvPr>
          <p:cNvGraphicFramePr>
            <a:graphicFrameLocks noGrp="1"/>
          </p:cNvGraphicFramePr>
          <p:nvPr>
            <p:ph idx="1"/>
            <p:extLst>
              <p:ext uri="{D42A27DB-BD31-4B8C-83A1-F6EECF244321}">
                <p14:modId xmlns:p14="http://schemas.microsoft.com/office/powerpoint/2010/main" val="1572537409"/>
              </p:ext>
            </p:extLst>
          </p:nvPr>
        </p:nvGraphicFramePr>
        <p:xfrm>
          <a:off x="2611807" y="2367883"/>
          <a:ext cx="7958331" cy="33668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6252242"/>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C44DBB-AD7C-4682-B258-6367305D2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9E0E99-E2FF-494F-9E24-B40EB6E541D5}"/>
              </a:ext>
            </a:extLst>
          </p:cNvPr>
          <p:cNvSpPr>
            <a:spLocks noGrp="1"/>
          </p:cNvSpPr>
          <p:nvPr>
            <p:ph type="title"/>
          </p:nvPr>
        </p:nvSpPr>
        <p:spPr>
          <a:xfrm>
            <a:off x="965200" y="1218476"/>
            <a:ext cx="3187318" cy="4421050"/>
          </a:xfrm>
          <a:effectLst/>
        </p:spPr>
        <p:txBody>
          <a:bodyPr anchor="ctr">
            <a:normAutofit/>
          </a:bodyPr>
          <a:lstStyle/>
          <a:p>
            <a:pPr algn="r"/>
            <a:r>
              <a:rPr lang="en-US" sz="3200">
                <a:solidFill>
                  <a:schemeClr val="tx1"/>
                </a:solidFill>
              </a:rPr>
              <a:t>Ohio EPA Spill Line </a:t>
            </a:r>
            <a:br>
              <a:rPr lang="en-US" sz="3200">
                <a:solidFill>
                  <a:schemeClr val="tx1"/>
                </a:solidFill>
              </a:rPr>
            </a:br>
            <a:r>
              <a:rPr lang="en-US" sz="3200">
                <a:solidFill>
                  <a:schemeClr val="tx1"/>
                </a:solidFill>
              </a:rPr>
              <a:t>800-282-9378</a:t>
            </a:r>
            <a:br>
              <a:rPr lang="en-US" sz="3200">
                <a:solidFill>
                  <a:schemeClr val="tx1"/>
                </a:solidFill>
              </a:rPr>
            </a:br>
            <a:endParaRPr lang="en-US" sz="3200">
              <a:solidFill>
                <a:schemeClr val="tx1"/>
              </a:solidFill>
            </a:endParaRPr>
          </a:p>
        </p:txBody>
      </p:sp>
      <p:cxnSp>
        <p:nvCxnSpPr>
          <p:cNvPr id="10" name="Straight Connector 9">
            <a:extLst>
              <a:ext uri="{FF2B5EF4-FFF2-40B4-BE49-F238E27FC236}">
                <a16:creationId xmlns:a16="http://schemas.microsoft.com/office/drawing/2014/main" id="{A1CED323-FAF0-4E0B-8717-FC1F468A28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9634" y="1696777"/>
            <a:ext cx="0" cy="3464447"/>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250A823-AC3A-4918-91DD-3552C4B7B5A4}"/>
              </a:ext>
            </a:extLst>
          </p:cNvPr>
          <p:cNvSpPr>
            <a:spLocks noGrp="1"/>
          </p:cNvSpPr>
          <p:nvPr>
            <p:ph idx="1"/>
          </p:nvPr>
        </p:nvSpPr>
        <p:spPr>
          <a:xfrm>
            <a:off x="5146751" y="1218475"/>
            <a:ext cx="6080050" cy="4421051"/>
          </a:xfrm>
          <a:effectLst/>
        </p:spPr>
        <p:txBody>
          <a:bodyPr>
            <a:normAutofit/>
          </a:bodyPr>
          <a:lstStyle/>
          <a:p>
            <a:r>
              <a:rPr lang="en-US" sz="1600" b="0" i="0">
                <a:effectLst/>
                <a:latin typeface="Arial" panose="020B0604020202020204" pitchFamily="34" charset="0"/>
                <a:cs typeface="Arial" panose="020B0604020202020204" pitchFamily="34" charset="0"/>
              </a:rPr>
              <a:t>Ohio EPA's spill hotline should </a:t>
            </a:r>
            <a:r>
              <a:rPr lang="en-US" sz="1600" b="1" i="0">
                <a:effectLst/>
                <a:latin typeface="Arial" panose="020B0604020202020204" pitchFamily="34" charset="0"/>
                <a:cs typeface="Arial" panose="020B0604020202020204" pitchFamily="34" charset="0"/>
              </a:rPr>
              <a:t>only be used to report emergencies involving the release of any material that impacts public health or the environment</a:t>
            </a:r>
            <a:r>
              <a:rPr lang="en-US" sz="1600" b="0" i="0">
                <a:effectLst/>
                <a:latin typeface="Arial" panose="020B0604020202020204" pitchFamily="34" charset="0"/>
                <a:cs typeface="Arial" panose="020B0604020202020204" pitchFamily="34" charset="0"/>
              </a:rPr>
              <a:t>, including chemicals, petroleum, manure, fires/explosions, or to make an emergency notification to Ohio EPA as required by law or by permit.</a:t>
            </a:r>
          </a:p>
          <a:p>
            <a:pPr lvl="1"/>
            <a:r>
              <a:rPr lang="en-US" dirty="0">
                <a:latin typeface="Arial" panose="020B0604020202020204" pitchFamily="34" charset="0"/>
                <a:cs typeface="Arial" panose="020B0604020202020204" pitchFamily="34" charset="0"/>
              </a:rPr>
              <a:t>Please remember that all spills affecting waterways (creeks, storm sewers, sanitary sewers, rivers, lakes) MUST be reported to the OEPA regardless of amount</a:t>
            </a:r>
            <a:endParaRPr lang="en-US">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Any spills over 25 gallons must be reported to OEPA and Hamilton County LEPC</a:t>
            </a:r>
            <a:endParaRPr lang="en-US">
              <a:latin typeface="Arial" panose="020B0604020202020204" pitchFamily="34" charset="0"/>
              <a:cs typeface="Arial" panose="020B0604020202020204" pitchFamily="34" charset="0"/>
            </a:endParaRPr>
          </a:p>
          <a:p>
            <a:pPr lvl="1"/>
            <a:endParaRPr lang="en-US"/>
          </a:p>
          <a:p>
            <a:pPr lvl="1"/>
            <a:endParaRPr lang="en-US"/>
          </a:p>
        </p:txBody>
      </p:sp>
    </p:spTree>
    <p:extLst>
      <p:ext uri="{BB962C8B-B14F-4D97-AF65-F5344CB8AC3E}">
        <p14:creationId xmlns:p14="http://schemas.microsoft.com/office/powerpoint/2010/main" val="3469422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5940F547-7206-4401-94FB-F8421915D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Close-up of hopscotch on a sidewalk">
            <a:extLst>
              <a:ext uri="{FF2B5EF4-FFF2-40B4-BE49-F238E27FC236}">
                <a16:creationId xmlns:a16="http://schemas.microsoft.com/office/drawing/2014/main" id="{9BB2FEC2-7470-F2FC-0DE0-299BD6C3677F}"/>
              </a:ext>
            </a:extLst>
          </p:cNvPr>
          <p:cNvPicPr>
            <a:picLocks noChangeAspect="1"/>
          </p:cNvPicPr>
          <p:nvPr/>
        </p:nvPicPr>
        <p:blipFill rotWithShape="1">
          <a:blip r:embed="rId2">
            <a:alphaModFix amt="40000"/>
          </a:blip>
          <a:srcRect t="7097" b="8634"/>
          <a:stretch/>
        </p:blipFill>
        <p:spPr>
          <a:xfrm>
            <a:off x="20" y="10"/>
            <a:ext cx="12191980" cy="6857990"/>
          </a:xfrm>
          <a:prstGeom prst="rect">
            <a:avLst/>
          </a:prstGeom>
        </p:spPr>
      </p:pic>
      <p:sp>
        <p:nvSpPr>
          <p:cNvPr id="2" name="Title 1">
            <a:extLst>
              <a:ext uri="{FF2B5EF4-FFF2-40B4-BE49-F238E27FC236}">
                <a16:creationId xmlns:a16="http://schemas.microsoft.com/office/drawing/2014/main" id="{CD73A337-A369-4C32-83AE-4433A77836FC}"/>
              </a:ext>
            </a:extLst>
          </p:cNvPr>
          <p:cNvSpPr>
            <a:spLocks noGrp="1"/>
          </p:cNvSpPr>
          <p:nvPr>
            <p:ph type="title"/>
          </p:nvPr>
        </p:nvSpPr>
        <p:spPr>
          <a:xfrm>
            <a:off x="810000" y="447188"/>
            <a:ext cx="10571998" cy="970450"/>
          </a:xfrm>
        </p:spPr>
        <p:txBody>
          <a:bodyPr>
            <a:normAutofit/>
          </a:bodyPr>
          <a:lstStyle/>
          <a:p>
            <a:pPr>
              <a:lnSpc>
                <a:spcPct val="90000"/>
              </a:lnSpc>
            </a:pPr>
            <a:r>
              <a:rPr lang="en-US" sz="3100"/>
              <a:t>Ohio EPA </a:t>
            </a:r>
            <a:br>
              <a:rPr lang="en-US" sz="3100"/>
            </a:br>
            <a:r>
              <a:rPr lang="en-US" sz="3100"/>
              <a:t>800-282-9378</a:t>
            </a:r>
          </a:p>
        </p:txBody>
      </p:sp>
      <p:sp>
        <p:nvSpPr>
          <p:cNvPr id="25" name="Content Placeholder 2">
            <a:extLst>
              <a:ext uri="{FF2B5EF4-FFF2-40B4-BE49-F238E27FC236}">
                <a16:creationId xmlns:a16="http://schemas.microsoft.com/office/drawing/2014/main" id="{1C4871D7-7A92-4FE7-9D05-C0A379D621D7}"/>
              </a:ext>
            </a:extLst>
          </p:cNvPr>
          <p:cNvSpPr>
            <a:spLocks noGrp="1"/>
          </p:cNvSpPr>
          <p:nvPr>
            <p:ph idx="1"/>
          </p:nvPr>
        </p:nvSpPr>
        <p:spPr>
          <a:xfrm>
            <a:off x="818712" y="2222287"/>
            <a:ext cx="10554574" cy="3636511"/>
          </a:xfrm>
        </p:spPr>
        <p:txBody>
          <a:bodyPr>
            <a:normAutofit/>
          </a:bodyPr>
          <a:lstStyle/>
          <a:p>
            <a:pPr>
              <a:lnSpc>
                <a:spcPct val="90000"/>
              </a:lnSpc>
            </a:pPr>
            <a:r>
              <a:rPr lang="en-US" sz="1300" b="0" i="0">
                <a:effectLst/>
                <a:latin typeface="Arial" panose="020B0604020202020204" pitchFamily="34" charset="0"/>
                <a:cs typeface="Arial" panose="020B0604020202020204" pitchFamily="34" charset="0"/>
              </a:rPr>
              <a:t>When reporting a spill, release or environmental crime through the spill hotline, be prepared with as much of the following information as possible:</a:t>
            </a:r>
          </a:p>
          <a:p>
            <a:pPr>
              <a:lnSpc>
                <a:spcPct val="90000"/>
              </a:lnSpc>
              <a:buFont typeface="Arial" panose="020B0604020202020204" pitchFamily="34" charset="0"/>
              <a:buChar char="•"/>
            </a:pPr>
            <a:r>
              <a:rPr lang="en-US" sz="1300" b="1" i="0">
                <a:effectLst/>
                <a:latin typeface="Arial" panose="020B0604020202020204" pitchFamily="34" charset="0"/>
                <a:cs typeface="Arial" panose="020B0604020202020204" pitchFamily="34" charset="0"/>
              </a:rPr>
              <a:t>Responsible party</a:t>
            </a:r>
            <a:r>
              <a:rPr lang="en-US" sz="1300" b="0" i="0">
                <a:effectLst/>
                <a:latin typeface="Arial" panose="020B0604020202020204" pitchFamily="34" charset="0"/>
                <a:cs typeface="Arial" panose="020B0604020202020204" pitchFamily="34" charset="0"/>
              </a:rPr>
              <a:t> (name of carrier, owner, operator or facility).</a:t>
            </a:r>
          </a:p>
          <a:p>
            <a:pPr>
              <a:lnSpc>
                <a:spcPct val="90000"/>
              </a:lnSpc>
              <a:buFont typeface="Arial" panose="020B0604020202020204" pitchFamily="34" charset="0"/>
              <a:buChar char="•"/>
            </a:pPr>
            <a:r>
              <a:rPr lang="en-US" sz="1300" b="1" i="0">
                <a:effectLst/>
                <a:latin typeface="Arial" panose="020B0604020202020204" pitchFamily="34" charset="0"/>
                <a:cs typeface="Arial" panose="020B0604020202020204" pitchFamily="34" charset="0"/>
              </a:rPr>
              <a:t>Date/time</a:t>
            </a:r>
            <a:r>
              <a:rPr lang="en-US" sz="1300" b="0" i="0">
                <a:effectLst/>
                <a:latin typeface="Arial" panose="020B0604020202020204" pitchFamily="34" charset="0"/>
                <a:cs typeface="Arial" panose="020B0604020202020204" pitchFamily="34" charset="0"/>
              </a:rPr>
              <a:t> (discovered/occurred).</a:t>
            </a:r>
          </a:p>
          <a:p>
            <a:pPr>
              <a:lnSpc>
                <a:spcPct val="90000"/>
              </a:lnSpc>
              <a:buFont typeface="Arial" panose="020B0604020202020204" pitchFamily="34" charset="0"/>
              <a:buChar char="•"/>
            </a:pPr>
            <a:r>
              <a:rPr lang="en-US" sz="1300" b="1" i="0">
                <a:effectLst/>
                <a:latin typeface="Arial" panose="020B0604020202020204" pitchFamily="34" charset="0"/>
                <a:cs typeface="Arial" panose="020B0604020202020204" pitchFamily="34" charset="0"/>
              </a:rPr>
              <a:t>Location</a:t>
            </a:r>
            <a:r>
              <a:rPr lang="en-US" sz="1300" b="0" i="0">
                <a:effectLst/>
                <a:latin typeface="Arial" panose="020B0604020202020204" pitchFamily="34" charset="0"/>
                <a:cs typeface="Arial" panose="020B0604020202020204" pitchFamily="34" charset="0"/>
              </a:rPr>
              <a:t> (address, cross street, mile marker).</a:t>
            </a:r>
          </a:p>
          <a:p>
            <a:pPr>
              <a:lnSpc>
                <a:spcPct val="90000"/>
              </a:lnSpc>
              <a:buFont typeface="Arial" panose="020B0604020202020204" pitchFamily="34" charset="0"/>
              <a:buChar char="•"/>
            </a:pPr>
            <a:r>
              <a:rPr lang="en-US" sz="1300" b="1" i="0">
                <a:effectLst/>
                <a:latin typeface="Arial" panose="020B0604020202020204" pitchFamily="34" charset="0"/>
                <a:cs typeface="Arial" panose="020B0604020202020204" pitchFamily="34" charset="0"/>
              </a:rPr>
              <a:t>Material(s)</a:t>
            </a:r>
            <a:r>
              <a:rPr lang="en-US" sz="1300" b="0" i="0">
                <a:effectLst/>
                <a:latin typeface="Arial" panose="020B0604020202020204" pitchFamily="34" charset="0"/>
                <a:cs typeface="Arial" panose="020B0604020202020204" pitchFamily="34" charset="0"/>
              </a:rPr>
              <a:t> (chemical, product, or common name).</a:t>
            </a:r>
          </a:p>
          <a:p>
            <a:pPr>
              <a:lnSpc>
                <a:spcPct val="90000"/>
              </a:lnSpc>
              <a:buFont typeface="Arial" panose="020B0604020202020204" pitchFamily="34" charset="0"/>
              <a:buChar char="•"/>
            </a:pPr>
            <a:r>
              <a:rPr lang="en-US" sz="1300" b="1" i="0">
                <a:effectLst/>
                <a:latin typeface="Arial" panose="020B0604020202020204" pitchFamily="34" charset="0"/>
                <a:cs typeface="Arial" panose="020B0604020202020204" pitchFamily="34" charset="0"/>
              </a:rPr>
              <a:t>Quantity</a:t>
            </a:r>
            <a:r>
              <a:rPr lang="en-US" sz="1300" b="0" i="0">
                <a:effectLst/>
                <a:latin typeface="Arial" panose="020B0604020202020204" pitchFamily="34" charset="0"/>
                <a:cs typeface="Arial" panose="020B0604020202020204" pitchFamily="34" charset="0"/>
              </a:rPr>
              <a:t> (estimated release/total).</a:t>
            </a:r>
          </a:p>
          <a:p>
            <a:pPr>
              <a:lnSpc>
                <a:spcPct val="90000"/>
              </a:lnSpc>
              <a:buFont typeface="Arial" panose="020B0604020202020204" pitchFamily="34" charset="0"/>
              <a:buChar char="•"/>
            </a:pPr>
            <a:r>
              <a:rPr lang="en-US" sz="1300" b="1" i="0">
                <a:effectLst/>
                <a:latin typeface="Arial" panose="020B0604020202020204" pitchFamily="34" charset="0"/>
                <a:cs typeface="Arial" panose="020B0604020202020204" pitchFamily="34" charset="0"/>
              </a:rPr>
              <a:t>Hazards</a:t>
            </a:r>
            <a:r>
              <a:rPr lang="en-US" sz="1300" b="0" i="0">
                <a:effectLst/>
                <a:latin typeface="Arial" panose="020B0604020202020204" pitchFamily="34" charset="0"/>
                <a:cs typeface="Arial" panose="020B0604020202020204" pitchFamily="34" charset="0"/>
              </a:rPr>
              <a:t> (extremely hazardous substance, placard, materials safety data sheet [MSDS]).</a:t>
            </a:r>
          </a:p>
          <a:p>
            <a:pPr>
              <a:lnSpc>
                <a:spcPct val="90000"/>
              </a:lnSpc>
              <a:buFont typeface="Arial" panose="020B0604020202020204" pitchFamily="34" charset="0"/>
              <a:buChar char="•"/>
            </a:pPr>
            <a:r>
              <a:rPr lang="en-US" sz="1300" b="1" i="0">
                <a:effectLst/>
                <a:latin typeface="Arial" panose="020B0604020202020204" pitchFamily="34" charset="0"/>
                <a:cs typeface="Arial" panose="020B0604020202020204" pitchFamily="34" charset="0"/>
              </a:rPr>
              <a:t>Affected media/area</a:t>
            </a:r>
            <a:r>
              <a:rPr lang="en-US" sz="1300" b="0" i="0">
                <a:effectLst/>
                <a:latin typeface="Arial" panose="020B0604020202020204" pitchFamily="34" charset="0"/>
                <a:cs typeface="Arial" panose="020B0604020202020204" pitchFamily="34" charset="0"/>
              </a:rPr>
              <a:t> (air, land or waterway, including threats to ditches, sewers, streams).</a:t>
            </a:r>
          </a:p>
          <a:p>
            <a:pPr>
              <a:lnSpc>
                <a:spcPct val="90000"/>
              </a:lnSpc>
              <a:buFont typeface="Arial" panose="020B0604020202020204" pitchFamily="34" charset="0"/>
              <a:buChar char="•"/>
            </a:pPr>
            <a:r>
              <a:rPr lang="en-US" sz="1300" b="1" i="0">
                <a:effectLst/>
                <a:latin typeface="Arial" panose="020B0604020202020204" pitchFamily="34" charset="0"/>
                <a:cs typeface="Arial" panose="020B0604020202020204" pitchFamily="34" charset="0"/>
              </a:rPr>
              <a:t>Actions/notifications</a:t>
            </a:r>
            <a:r>
              <a:rPr lang="en-US" sz="1300" b="0" i="0">
                <a:effectLst/>
                <a:latin typeface="Arial" panose="020B0604020202020204" pitchFamily="34" charset="0"/>
                <a:cs typeface="Arial" panose="020B0604020202020204" pitchFamily="34" charset="0"/>
              </a:rPr>
              <a:t> (evacuations, containment, contractor hired).</a:t>
            </a:r>
          </a:p>
          <a:p>
            <a:pPr>
              <a:lnSpc>
                <a:spcPct val="90000"/>
              </a:lnSpc>
              <a:buFont typeface="Arial" panose="020B0604020202020204" pitchFamily="34" charset="0"/>
              <a:buChar char="•"/>
            </a:pPr>
            <a:r>
              <a:rPr lang="en-US" sz="1300" b="1" i="0">
                <a:effectLst/>
                <a:latin typeface="Arial" panose="020B0604020202020204" pitchFamily="34" charset="0"/>
                <a:cs typeface="Arial" panose="020B0604020202020204" pitchFamily="34" charset="0"/>
              </a:rPr>
              <a:t>Contacts on scene</a:t>
            </a:r>
            <a:r>
              <a:rPr lang="en-US" sz="1300" b="0" i="0">
                <a:effectLst/>
                <a:latin typeface="Arial" panose="020B0604020202020204" pitchFamily="34" charset="0"/>
                <a:cs typeface="Arial" panose="020B0604020202020204" pitchFamily="34" charset="0"/>
              </a:rPr>
              <a:t> (responder cell phone number, responsible party, contractor, facility point of contact).</a:t>
            </a:r>
          </a:p>
          <a:p>
            <a:pPr>
              <a:lnSpc>
                <a:spcPct val="90000"/>
              </a:lnSpc>
              <a:buFont typeface="Arial" panose="020B0604020202020204" pitchFamily="34" charset="0"/>
              <a:buChar char="•"/>
            </a:pPr>
            <a:r>
              <a:rPr lang="en-US" sz="1300" b="1" i="0">
                <a:effectLst/>
                <a:latin typeface="Arial" panose="020B0604020202020204" pitchFamily="34" charset="0"/>
                <a:cs typeface="Arial" panose="020B0604020202020204" pitchFamily="34" charset="0"/>
              </a:rPr>
              <a:t>Other useful information</a:t>
            </a:r>
            <a:r>
              <a:rPr lang="en-US" sz="1300" b="0" i="0">
                <a:effectLst/>
                <a:latin typeface="Arial" panose="020B0604020202020204" pitchFamily="34" charset="0"/>
                <a:cs typeface="Arial" panose="020B0604020202020204" pitchFamily="34" charset="0"/>
              </a:rPr>
              <a:t> (truck DOT or rail car number, chemical UN ID number, MSDS, etc.).</a:t>
            </a:r>
          </a:p>
          <a:p>
            <a:pPr>
              <a:lnSpc>
                <a:spcPct val="90000"/>
              </a:lnSpc>
            </a:pPr>
            <a:endParaRPr lang="en-US" sz="1300"/>
          </a:p>
        </p:txBody>
      </p:sp>
    </p:spTree>
    <p:extLst>
      <p:ext uri="{BB962C8B-B14F-4D97-AF65-F5344CB8AC3E}">
        <p14:creationId xmlns:p14="http://schemas.microsoft.com/office/powerpoint/2010/main" val="41035828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77A2-ADAA-D34A-8B12-7FD6219F4EA6}"/>
              </a:ext>
            </a:extLst>
          </p:cNvPr>
          <p:cNvSpPr>
            <a:spLocks noGrp="1"/>
          </p:cNvSpPr>
          <p:nvPr>
            <p:ph type="title"/>
          </p:nvPr>
        </p:nvSpPr>
        <p:spPr/>
        <p:txBody>
          <a:bodyPr/>
          <a:lstStyle/>
          <a:p>
            <a:pPr algn="ctr"/>
            <a:r>
              <a:rPr lang="en-US" dirty="0"/>
              <a:t>Hazmat Contact Info</a:t>
            </a:r>
          </a:p>
        </p:txBody>
      </p:sp>
      <p:sp>
        <p:nvSpPr>
          <p:cNvPr id="3" name="Content Placeholder 2">
            <a:extLst>
              <a:ext uri="{FF2B5EF4-FFF2-40B4-BE49-F238E27FC236}">
                <a16:creationId xmlns:a16="http://schemas.microsoft.com/office/drawing/2014/main" id="{B47DF9DE-3AB7-3547-8EA4-1154F7E5BDC6}"/>
              </a:ext>
            </a:extLst>
          </p:cNvPr>
          <p:cNvSpPr>
            <a:spLocks noGrp="1"/>
          </p:cNvSpPr>
          <p:nvPr>
            <p:ph idx="1"/>
          </p:nvPr>
        </p:nvSpPr>
        <p:spPr/>
        <p:txBody>
          <a:bodyPr>
            <a:normAutofit/>
          </a:bodyPr>
          <a:lstStyle/>
          <a:p>
            <a:r>
              <a:rPr lang="en-US" dirty="0"/>
              <a:t>1881 E </a:t>
            </a:r>
            <a:r>
              <a:rPr lang="en-US" dirty="0" err="1"/>
              <a:t>Crescentville</a:t>
            </a:r>
            <a:r>
              <a:rPr lang="en-US" dirty="0"/>
              <a:t> Road</a:t>
            </a:r>
          </a:p>
          <a:p>
            <a:pPr lvl="1"/>
            <a:r>
              <a:rPr lang="en-US" dirty="0"/>
              <a:t>We are in the old Sharonville Fire Station</a:t>
            </a:r>
          </a:p>
          <a:p>
            <a:r>
              <a:rPr lang="en-US" dirty="0"/>
              <a:t>Office 513-779-1200</a:t>
            </a:r>
          </a:p>
          <a:p>
            <a:pPr lvl="1"/>
            <a:r>
              <a:rPr lang="en-US" dirty="0"/>
              <a:t>M-F 830-330</a:t>
            </a:r>
          </a:p>
          <a:p>
            <a:r>
              <a:rPr lang="en-US" dirty="0"/>
              <a:t>Fax 513-779-0703</a:t>
            </a:r>
          </a:p>
          <a:p>
            <a:r>
              <a:rPr lang="en-US" dirty="0"/>
              <a:t>www.gchmu.org</a:t>
            </a:r>
          </a:p>
          <a:p>
            <a:endParaRPr lang="en-US" dirty="0"/>
          </a:p>
          <a:p>
            <a:r>
              <a:rPr lang="en-US" dirty="0"/>
              <a:t>Brooke Matzen – Office Administrator</a:t>
            </a:r>
          </a:p>
          <a:p>
            <a:r>
              <a:rPr lang="en-US" dirty="0" err="1"/>
              <a:t>Brmatzen@gmail.com</a:t>
            </a:r>
            <a:endParaRPr lang="en-US" dirty="0"/>
          </a:p>
        </p:txBody>
      </p:sp>
    </p:spTree>
    <p:extLst>
      <p:ext uri="{BB962C8B-B14F-4D97-AF65-F5344CB8AC3E}">
        <p14:creationId xmlns:p14="http://schemas.microsoft.com/office/powerpoint/2010/main" val="855204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A5B96-3895-D944-A139-AC03AB36C233}"/>
              </a:ext>
            </a:extLst>
          </p:cNvPr>
          <p:cNvSpPr>
            <a:spLocks noGrp="1"/>
          </p:cNvSpPr>
          <p:nvPr>
            <p:ph type="title"/>
          </p:nvPr>
        </p:nvSpPr>
        <p:spPr>
          <a:xfrm>
            <a:off x="1799606" y="2646710"/>
            <a:ext cx="3473753" cy="1564580"/>
          </a:xfrm>
        </p:spPr>
        <p:txBody>
          <a:bodyPr>
            <a:normAutofit/>
          </a:bodyPr>
          <a:lstStyle/>
          <a:p>
            <a:pPr algn="ctr"/>
            <a:r>
              <a:rPr lang="en-US" dirty="0"/>
              <a:t>Response Services</a:t>
            </a:r>
          </a:p>
        </p:txBody>
      </p:sp>
      <p:graphicFrame>
        <p:nvGraphicFramePr>
          <p:cNvPr id="26" name="Content Placeholder 2">
            <a:extLst>
              <a:ext uri="{FF2B5EF4-FFF2-40B4-BE49-F238E27FC236}">
                <a16:creationId xmlns:a16="http://schemas.microsoft.com/office/drawing/2014/main" id="{A1F6CD90-53FA-4716-8FD9-0D996AF8CD54}"/>
              </a:ext>
            </a:extLst>
          </p:cNvPr>
          <p:cNvGraphicFramePr>
            <a:graphicFrameLocks noGrp="1"/>
          </p:cNvGraphicFramePr>
          <p:nvPr>
            <p:ph idx="1"/>
            <p:extLst>
              <p:ext uri="{D42A27DB-BD31-4B8C-83A1-F6EECF244321}">
                <p14:modId xmlns:p14="http://schemas.microsoft.com/office/powerpoint/2010/main" val="3092504284"/>
              </p:ext>
            </p:extLst>
          </p:nvPr>
        </p:nvGraphicFramePr>
        <p:xfrm>
          <a:off x="6088388" y="787576"/>
          <a:ext cx="4482630" cy="52736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7946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F236D-0889-B141-9BD1-A9924437BBE3}"/>
              </a:ext>
            </a:extLst>
          </p:cNvPr>
          <p:cNvSpPr>
            <a:spLocks noGrp="1"/>
          </p:cNvSpPr>
          <p:nvPr>
            <p:ph type="title"/>
          </p:nvPr>
        </p:nvSpPr>
        <p:spPr>
          <a:xfrm>
            <a:off x="2611808" y="808056"/>
            <a:ext cx="7958331" cy="1530542"/>
          </a:xfrm>
        </p:spPr>
        <p:txBody>
          <a:bodyPr>
            <a:normAutofit fontScale="90000"/>
          </a:bodyPr>
          <a:lstStyle/>
          <a:p>
            <a:pPr algn="l"/>
            <a:r>
              <a:rPr lang="en-US" sz="4800"/>
              <a:t>Administrative Consultation</a:t>
            </a:r>
          </a:p>
        </p:txBody>
      </p:sp>
      <p:sp>
        <p:nvSpPr>
          <p:cNvPr id="43" name="Content Placeholder 2">
            <a:extLst>
              <a:ext uri="{FF2B5EF4-FFF2-40B4-BE49-F238E27FC236}">
                <a16:creationId xmlns:a16="http://schemas.microsoft.com/office/drawing/2014/main" id="{4EC87D97-9EEA-FC4F-BA97-1049EFDBBF01}"/>
              </a:ext>
            </a:extLst>
          </p:cNvPr>
          <p:cNvSpPr>
            <a:spLocks noGrp="1"/>
          </p:cNvSpPr>
          <p:nvPr>
            <p:ph idx="1"/>
          </p:nvPr>
        </p:nvSpPr>
        <p:spPr>
          <a:xfrm>
            <a:off x="2362874" y="2662280"/>
            <a:ext cx="8207265" cy="3387664"/>
          </a:xfrm>
        </p:spPr>
        <p:txBody>
          <a:bodyPr anchor="t">
            <a:normAutofit/>
          </a:bodyPr>
          <a:lstStyle/>
          <a:p>
            <a:r>
              <a:rPr lang="en-US"/>
              <a:t>The on-call duty officer will call the incident commander at the number given to the communications center upon receipt of call.</a:t>
            </a:r>
          </a:p>
          <a:p>
            <a:r>
              <a:rPr lang="en-US"/>
              <a:t> *Be sure to give a good call back number *</a:t>
            </a:r>
          </a:p>
          <a:p>
            <a:r>
              <a:rPr lang="en-US"/>
              <a:t>The duty officer will provide information such as if a clean up contractor is needed, advice on clean up, reassurance on what your doing, contact with a chemist or EPA on scene coordinator. </a:t>
            </a:r>
          </a:p>
        </p:txBody>
      </p:sp>
    </p:spTree>
    <p:extLst>
      <p:ext uri="{BB962C8B-B14F-4D97-AF65-F5344CB8AC3E}">
        <p14:creationId xmlns:p14="http://schemas.microsoft.com/office/powerpoint/2010/main" val="247186654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9A9CB-8C88-B64D-A398-9A9CAC6BF9EC}"/>
              </a:ext>
            </a:extLst>
          </p:cNvPr>
          <p:cNvSpPr>
            <a:spLocks noGrp="1"/>
          </p:cNvSpPr>
          <p:nvPr>
            <p:ph type="title"/>
          </p:nvPr>
        </p:nvSpPr>
        <p:spPr>
          <a:xfrm>
            <a:off x="810000" y="447188"/>
            <a:ext cx="10571998" cy="970450"/>
          </a:xfrm>
        </p:spPr>
        <p:txBody>
          <a:bodyPr>
            <a:normAutofit/>
          </a:bodyPr>
          <a:lstStyle/>
          <a:p>
            <a:r>
              <a:rPr lang="en-US"/>
              <a:t>Administrative Response</a:t>
            </a:r>
          </a:p>
        </p:txBody>
      </p:sp>
      <p:sp>
        <p:nvSpPr>
          <p:cNvPr id="3" name="Content Placeholder 2">
            <a:extLst>
              <a:ext uri="{FF2B5EF4-FFF2-40B4-BE49-F238E27FC236}">
                <a16:creationId xmlns:a16="http://schemas.microsoft.com/office/drawing/2014/main" id="{D3137ECC-7FBE-6C44-A715-F8A12FFE514C}"/>
              </a:ext>
            </a:extLst>
          </p:cNvPr>
          <p:cNvSpPr>
            <a:spLocks noGrp="1"/>
          </p:cNvSpPr>
          <p:nvPr>
            <p:ph idx="1"/>
          </p:nvPr>
        </p:nvSpPr>
        <p:spPr>
          <a:xfrm>
            <a:off x="818713" y="2413000"/>
            <a:ext cx="3835583" cy="3632200"/>
          </a:xfrm>
        </p:spPr>
        <p:txBody>
          <a:bodyPr>
            <a:normAutofit/>
          </a:bodyPr>
          <a:lstStyle/>
          <a:p>
            <a:r>
              <a:rPr lang="en-US" sz="1600"/>
              <a:t>A duty officer responds to the scene and provides expertise in mitigation. A chemist or other specialty personnel may be called upon. </a:t>
            </a:r>
          </a:p>
        </p:txBody>
      </p:sp>
      <p:pic>
        <p:nvPicPr>
          <p:cNvPr id="33" name="Graphic 32" descr="Firefighter">
            <a:extLst>
              <a:ext uri="{FF2B5EF4-FFF2-40B4-BE49-F238E27FC236}">
                <a16:creationId xmlns:a16="http://schemas.microsoft.com/office/drawing/2014/main" id="{09CA7DAE-9174-2B79-E922-2681879551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82356" y="2413000"/>
            <a:ext cx="3716338" cy="3716338"/>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2275089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1E60212-82C8-AB46-BC41-4B26CE92A87C}"/>
              </a:ext>
            </a:extLst>
          </p:cNvPr>
          <p:cNvSpPr>
            <a:spLocks noGrp="1"/>
          </p:cNvSpPr>
          <p:nvPr>
            <p:ph type="title"/>
          </p:nvPr>
        </p:nvSpPr>
        <p:spPr>
          <a:xfrm>
            <a:off x="451515" y="1734857"/>
            <a:ext cx="3765483" cy="3388287"/>
          </a:xfrm>
        </p:spPr>
        <p:txBody>
          <a:bodyPr anchor="ctr">
            <a:normAutofit/>
          </a:bodyPr>
          <a:lstStyle/>
          <a:p>
            <a:r>
              <a:rPr lang="en-US"/>
              <a:t>Full Team Response</a:t>
            </a:r>
          </a:p>
        </p:txBody>
      </p:sp>
      <p:sp>
        <p:nvSpPr>
          <p:cNvPr id="3" name="Content Placeholder 2">
            <a:extLst>
              <a:ext uri="{FF2B5EF4-FFF2-40B4-BE49-F238E27FC236}">
                <a16:creationId xmlns:a16="http://schemas.microsoft.com/office/drawing/2014/main" id="{E5F0689E-9ACF-AC4F-8C77-1D71C66700DD}"/>
              </a:ext>
            </a:extLst>
          </p:cNvPr>
          <p:cNvSpPr>
            <a:spLocks noGrp="1"/>
          </p:cNvSpPr>
          <p:nvPr>
            <p:ph idx="1"/>
          </p:nvPr>
        </p:nvSpPr>
        <p:spPr>
          <a:xfrm>
            <a:off x="6008068" y="978993"/>
            <a:ext cx="5365218" cy="4900014"/>
          </a:xfrm>
          <a:effectLst/>
        </p:spPr>
        <p:txBody>
          <a:bodyPr>
            <a:normAutofit/>
          </a:bodyPr>
          <a:lstStyle/>
          <a:p>
            <a:r>
              <a:rPr lang="en-US" sz="2000"/>
              <a:t>A response that includes a duty officer, chemists, technicians and apparatus. </a:t>
            </a:r>
          </a:p>
          <a:p>
            <a:pPr lvl="1"/>
            <a:r>
              <a:rPr lang="en-US" sz="2000"/>
              <a:t>Duty Officer</a:t>
            </a:r>
          </a:p>
          <a:p>
            <a:pPr lvl="1"/>
            <a:r>
              <a:rPr lang="en-US" sz="2000"/>
              <a:t>Truck/Trailer Combo </a:t>
            </a:r>
          </a:p>
          <a:p>
            <a:pPr lvl="2"/>
            <a:r>
              <a:rPr lang="en-US" sz="2000"/>
              <a:t>8-10 Technicians/Support Personnel </a:t>
            </a:r>
          </a:p>
          <a:p>
            <a:pPr lvl="1"/>
            <a:r>
              <a:rPr lang="en-US" sz="2000"/>
              <a:t>Analytical Response Unit </a:t>
            </a:r>
          </a:p>
          <a:p>
            <a:pPr lvl="2"/>
            <a:r>
              <a:rPr lang="en-US" sz="2000"/>
              <a:t>1-2 Chemists and Analytical Staff </a:t>
            </a:r>
          </a:p>
          <a:p>
            <a:pPr marL="914400" lvl="2" indent="0">
              <a:buNone/>
            </a:pPr>
            <a:endParaRPr lang="en-US" sz="2000"/>
          </a:p>
        </p:txBody>
      </p:sp>
    </p:spTree>
    <p:extLst>
      <p:ext uri="{BB962C8B-B14F-4D97-AF65-F5344CB8AC3E}">
        <p14:creationId xmlns:p14="http://schemas.microsoft.com/office/powerpoint/2010/main" val="2861606619"/>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B6067-6BD0-864F-91E9-B2B97BF3E4C4}"/>
              </a:ext>
            </a:extLst>
          </p:cNvPr>
          <p:cNvSpPr>
            <a:spLocks noGrp="1"/>
          </p:cNvSpPr>
          <p:nvPr>
            <p:ph type="title"/>
          </p:nvPr>
        </p:nvSpPr>
        <p:spPr>
          <a:xfrm>
            <a:off x="476250" y="457201"/>
            <a:ext cx="3801170" cy="1219200"/>
          </a:xfrm>
        </p:spPr>
        <p:txBody>
          <a:bodyPr anchor="ctr">
            <a:normAutofit/>
          </a:bodyPr>
          <a:lstStyle/>
          <a:p>
            <a:r>
              <a:rPr lang="en-US" sz="3600" dirty="0"/>
              <a:t>Dispatch</a:t>
            </a:r>
          </a:p>
        </p:txBody>
      </p:sp>
      <p:sp>
        <p:nvSpPr>
          <p:cNvPr id="3" name="Content Placeholder 2">
            <a:extLst>
              <a:ext uri="{FF2B5EF4-FFF2-40B4-BE49-F238E27FC236}">
                <a16:creationId xmlns:a16="http://schemas.microsoft.com/office/drawing/2014/main" id="{058ECB58-107F-8A4E-A052-1F71732856AB}"/>
              </a:ext>
            </a:extLst>
          </p:cNvPr>
          <p:cNvSpPr>
            <a:spLocks noGrp="1"/>
          </p:cNvSpPr>
          <p:nvPr>
            <p:ph idx="1"/>
          </p:nvPr>
        </p:nvSpPr>
        <p:spPr>
          <a:xfrm>
            <a:off x="5329969" y="647750"/>
            <a:ext cx="5850936" cy="5571066"/>
          </a:xfrm>
        </p:spPr>
        <p:txBody>
          <a:bodyPr anchor="ctr">
            <a:normAutofit/>
          </a:bodyPr>
          <a:lstStyle/>
          <a:p>
            <a:r>
              <a:rPr lang="en-US" sz="1800"/>
              <a:t>The unit is dispatched through Hamilton County Communications Center 513-825-2280</a:t>
            </a:r>
          </a:p>
          <a:p>
            <a:pPr lvl="1"/>
            <a:r>
              <a:rPr lang="en-US" dirty="0"/>
              <a:t>Please request to speak with a Duty Officer from Greater Cincinnati Hazmat (if you use wording: Cincinnati Hazmat or Hamilton County Hazmat there will be a delay!)</a:t>
            </a:r>
          </a:p>
          <a:p>
            <a:r>
              <a:rPr lang="en-US" sz="1800"/>
              <a:t>The Unit must be requested by the Police/Fire Department Incident Commander </a:t>
            </a:r>
          </a:p>
        </p:txBody>
      </p:sp>
    </p:spTree>
    <p:extLst>
      <p:ext uri="{BB962C8B-B14F-4D97-AF65-F5344CB8AC3E}">
        <p14:creationId xmlns:p14="http://schemas.microsoft.com/office/powerpoint/2010/main" val="1894446786"/>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5973BFE-02B2-7741-9B34-814E23DF7BC7}"/>
              </a:ext>
            </a:extLst>
          </p:cNvPr>
          <p:cNvSpPr>
            <a:spLocks noGrp="1"/>
          </p:cNvSpPr>
          <p:nvPr>
            <p:ph type="title"/>
          </p:nvPr>
        </p:nvSpPr>
        <p:spPr>
          <a:xfrm>
            <a:off x="451515" y="1734857"/>
            <a:ext cx="3765483" cy="3388287"/>
          </a:xfrm>
        </p:spPr>
        <p:txBody>
          <a:bodyPr anchor="ctr">
            <a:normAutofit/>
          </a:bodyPr>
          <a:lstStyle/>
          <a:p>
            <a:r>
              <a:rPr lang="en-US"/>
              <a:t>What we need from the requesting agency</a:t>
            </a:r>
          </a:p>
        </p:txBody>
      </p:sp>
      <p:sp>
        <p:nvSpPr>
          <p:cNvPr id="3" name="Content Placeholder 2">
            <a:extLst>
              <a:ext uri="{FF2B5EF4-FFF2-40B4-BE49-F238E27FC236}">
                <a16:creationId xmlns:a16="http://schemas.microsoft.com/office/drawing/2014/main" id="{21632471-3D40-E34F-B914-94D325710D55}"/>
              </a:ext>
            </a:extLst>
          </p:cNvPr>
          <p:cNvSpPr>
            <a:spLocks noGrp="1"/>
          </p:cNvSpPr>
          <p:nvPr>
            <p:ph idx="1"/>
          </p:nvPr>
        </p:nvSpPr>
        <p:spPr>
          <a:xfrm>
            <a:off x="6008068" y="978993"/>
            <a:ext cx="5365218" cy="4900014"/>
          </a:xfrm>
          <a:effectLst/>
        </p:spPr>
        <p:txBody>
          <a:bodyPr>
            <a:normAutofit/>
          </a:bodyPr>
          <a:lstStyle/>
          <a:p>
            <a:pPr>
              <a:lnSpc>
                <a:spcPct val="90000"/>
              </a:lnSpc>
            </a:pPr>
            <a:r>
              <a:rPr lang="en-US" sz="2000"/>
              <a:t>A staging location for our personnel to meet and set up</a:t>
            </a:r>
          </a:p>
          <a:p>
            <a:pPr lvl="1">
              <a:lnSpc>
                <a:spcPct val="90000"/>
              </a:lnSpc>
            </a:pPr>
            <a:r>
              <a:rPr lang="en-US" sz="2000"/>
              <a:t>Many of our personnel arrive in pov’s</a:t>
            </a:r>
          </a:p>
          <a:p>
            <a:pPr>
              <a:lnSpc>
                <a:spcPct val="90000"/>
              </a:lnSpc>
            </a:pPr>
            <a:r>
              <a:rPr lang="en-US" sz="2000"/>
              <a:t>A fire ground we can talk to units </a:t>
            </a:r>
          </a:p>
          <a:p>
            <a:pPr>
              <a:lnSpc>
                <a:spcPct val="90000"/>
              </a:lnSpc>
            </a:pPr>
            <a:r>
              <a:rPr lang="en-US" sz="2000"/>
              <a:t>Assistance with setting up Decon line upon arrival on scene and water</a:t>
            </a:r>
          </a:p>
          <a:p>
            <a:pPr lvl="1">
              <a:lnSpc>
                <a:spcPct val="90000"/>
              </a:lnSpc>
            </a:pPr>
            <a:r>
              <a:rPr lang="en-US" sz="2000"/>
              <a:t>We will provide a Decon Leader and equipment</a:t>
            </a:r>
          </a:p>
          <a:p>
            <a:pPr>
              <a:lnSpc>
                <a:spcPct val="90000"/>
              </a:lnSpc>
            </a:pPr>
            <a:r>
              <a:rPr lang="en-US" sz="2000"/>
              <a:t>Any information pertaining to release/spill- placard, color, plume, smells, where its located, etc	</a:t>
            </a:r>
          </a:p>
          <a:p>
            <a:pPr lvl="1">
              <a:lnSpc>
                <a:spcPct val="90000"/>
              </a:lnSpc>
            </a:pPr>
            <a:r>
              <a:rPr lang="en-US" sz="2000"/>
              <a:t>We may ask for a picture to be sent via text or email if possible</a:t>
            </a:r>
          </a:p>
        </p:txBody>
      </p:sp>
    </p:spTree>
    <p:extLst>
      <p:ext uri="{BB962C8B-B14F-4D97-AF65-F5344CB8AC3E}">
        <p14:creationId xmlns:p14="http://schemas.microsoft.com/office/powerpoint/2010/main" val="2252979567"/>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docProps/app.xml><?xml version="1.0" encoding="utf-8"?>
<Properties xmlns="http://schemas.openxmlformats.org/officeDocument/2006/extended-properties" xmlns:vt="http://schemas.openxmlformats.org/officeDocument/2006/docPropsVTypes">
  <Template>Quotable</Template>
  <TotalTime>427</TotalTime>
  <Words>1428</Words>
  <Application>Microsoft Office PowerPoint</Application>
  <PresentationFormat>Widescreen</PresentationFormat>
  <Paragraphs>135</Paragraphs>
  <Slides>32</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9" baseType="lpstr">
      <vt:lpstr>Arial</vt:lpstr>
      <vt:lpstr>Century Gothic</vt:lpstr>
      <vt:lpstr>Times New Roman</vt:lpstr>
      <vt:lpstr>Wingdings</vt:lpstr>
      <vt:lpstr>Wingdings 2</vt:lpstr>
      <vt:lpstr>Quotable</vt:lpstr>
      <vt:lpstr>Photo Editor Photo</vt:lpstr>
      <vt:lpstr>The Greater Cincinnati Hazmat Unit</vt:lpstr>
      <vt:lpstr>About us</vt:lpstr>
      <vt:lpstr>Operations</vt:lpstr>
      <vt:lpstr>Response Services</vt:lpstr>
      <vt:lpstr>Administrative Consultation</vt:lpstr>
      <vt:lpstr>Administrative Response</vt:lpstr>
      <vt:lpstr>Full Team Response</vt:lpstr>
      <vt:lpstr>Dispatch</vt:lpstr>
      <vt:lpstr>What we need from the requesting agency</vt:lpstr>
      <vt:lpstr>Resources </vt:lpstr>
      <vt:lpstr>What information can you relay to the duty officer?</vt:lpstr>
      <vt:lpstr>Decon </vt:lpstr>
      <vt:lpstr>Setting up a Decon Corridor</vt:lpstr>
      <vt:lpstr>Decon Line</vt:lpstr>
      <vt:lpstr>Examples of Equipment Items for Decon</vt:lpstr>
      <vt:lpstr>Hazardous Substances (HS) and  Extremely Hazardous Substances (EHS)</vt:lpstr>
      <vt:lpstr>Reporting Facilities in Hamilton County </vt:lpstr>
      <vt:lpstr>What chemicals are in the area? </vt:lpstr>
      <vt:lpstr>DuBois Chemicals 3630 E Kemper Rd</vt:lpstr>
      <vt:lpstr>PVS-Nolwood Chemicals, Inc 2551 Crescentville Rd  </vt:lpstr>
      <vt:lpstr>PVS Distribution Sites: 6 (5 in USA, 1 in Canada) **Sharonville   Manufacturing Plants: 3 International (Germany, Thailand, Belgium), 12 USA  Terminal Distribution Sites: 16 USA  Corporate Headquarters: Detroit, Michigan</vt:lpstr>
      <vt:lpstr>PowerPoint Presentation</vt:lpstr>
      <vt:lpstr>Dubois CDC Warehouse  12111 Champion Way  </vt:lpstr>
      <vt:lpstr>Sulfuric Acid-  a strong acid made by oxidizing solutions of sulfur dioxide and used in large quantities as an industrial and laboratory reagent  </vt:lpstr>
      <vt:lpstr>Hydrogen Fluoride </vt:lpstr>
      <vt:lpstr>Don't Try This at Home - 3 - Sulfuric Acid and Sugar - Bing video</vt:lpstr>
      <vt:lpstr>Useful Tools </vt:lpstr>
      <vt:lpstr>ERG  Emergency Response Guidebook</vt:lpstr>
      <vt:lpstr>Who do I contact?</vt:lpstr>
      <vt:lpstr>Ohio EPA Spill Line  800-282-9378 </vt:lpstr>
      <vt:lpstr>Ohio EPA  800-282-9378</vt:lpstr>
      <vt:lpstr>Hazmat Contact Info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Greater Cincinnati Hazmat Unit</dc:title>
  <dc:creator>Brooke Matzen</dc:creator>
  <cp:lastModifiedBy>Brooke Matzen</cp:lastModifiedBy>
  <cp:revision>8</cp:revision>
  <cp:lastPrinted>2022-03-15T12:50:11Z</cp:lastPrinted>
  <dcterms:created xsi:type="dcterms:W3CDTF">2020-02-24T18:28:18Z</dcterms:created>
  <dcterms:modified xsi:type="dcterms:W3CDTF">2023-07-14T13:56:40Z</dcterms:modified>
</cp:coreProperties>
</file>